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5" r:id="rId3"/>
    <p:sldId id="258" r:id="rId4"/>
    <p:sldId id="269" r:id="rId5"/>
    <p:sldId id="270" r:id="rId6"/>
    <p:sldId id="261" r:id="rId7"/>
    <p:sldId id="264" r:id="rId8"/>
    <p:sldId id="263" r:id="rId9"/>
    <p:sldId id="262" r:id="rId10"/>
    <p:sldId id="266" r:id="rId11"/>
    <p:sldId id="272" r:id="rId12"/>
    <p:sldId id="290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92" r:id="rId21"/>
    <p:sldId id="279" r:id="rId22"/>
    <p:sldId id="282" r:id="rId23"/>
    <p:sldId id="283" r:id="rId24"/>
    <p:sldId id="288" r:id="rId25"/>
    <p:sldId id="289" r:id="rId26"/>
    <p:sldId id="287" r:id="rId27"/>
    <p:sldId id="285" r:id="rId28"/>
    <p:sldId id="293" r:id="rId29"/>
    <p:sldId id="291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fonso, Susana" initials="AS" lastIdx="1" clrIdx="0">
    <p:extLst/>
  </p:cmAuthor>
  <p:cmAuthor id="2" name="Afonso, Susana" initials="AS [2]" lastIdx="0" clrIdx="1">
    <p:extLst/>
  </p:cmAuthor>
  <p:cmAuthor id="3" name="Afonso, Susana" initials="AS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31"/>
    <p:restoredTop sz="84404"/>
  </p:normalViewPr>
  <p:slideViewPr>
    <p:cSldViewPr snapToGrid="0" snapToObjects="1">
      <p:cViewPr varScale="1">
        <p:scale>
          <a:sx n="90" d="100"/>
          <a:sy n="90" d="100"/>
        </p:scale>
        <p:origin x="6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03-29T01:10:41.466" idx="1">
    <p:pos x="6259" y="567"/>
    <p:text>I've added this slide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C372D-0A91-3643-9169-A25C6915C1AB}" type="datetimeFigureOut">
              <a:rPr lang="en-US" smtClean="0"/>
              <a:t>7/8/16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2628E-D734-8743-B392-955EFBE9F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2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7E6B8-E844-0540-86DA-8E78A9078B1C}" type="datetimeFigureOut">
              <a:rPr lang="en-US" smtClean="0"/>
              <a:t>7/8/16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9A96E-5DAA-254A-9E40-245228DD1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86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10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02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34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49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08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A96E-5DAA-254A-9E40-245228DD1A9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6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5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Repost</a:t>
            </a:r>
            <a:r>
              <a:rPr lang="en-US" baseline="0" dirty="0"/>
              <a:t> only in English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EFBA1-3632-FD43-82AD-118720FFAB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79FE-B87B-644E-AE44-50BE9B742A96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6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4670-6D9D-B749-B842-EAF0E7D3BAA2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A25A-B76D-A640-9A82-B624A8223327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7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636-52F3-1A48-8782-C1A891F82A81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788D-E02C-D644-B313-908E10C81D7E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0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2A81-72E7-0E43-BF96-5027D5EB6DE3}" type="datetime1">
              <a:rPr lang="en-GB" smtClean="0"/>
              <a:t>08/07/2016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53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CDE-8F72-5340-A97B-36AE9A409881}" type="datetime1">
              <a:rPr lang="en-GB" smtClean="0"/>
              <a:t>08/07/2016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8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D9F7-B459-DD48-8598-F00140F7A999}" type="datetime1">
              <a:rPr lang="en-GB" smtClean="0"/>
              <a:t>08/07/2016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6C3-15C4-0C45-BC90-9CFC4B7D3B77}" type="datetime1">
              <a:rPr lang="en-GB" smtClean="0"/>
              <a:t>08/07/2016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1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161C-B038-8F4F-BFD7-248029C2F73A}" type="datetime1">
              <a:rPr lang="en-GB" smtClean="0"/>
              <a:t>08/07/2016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99B-FE25-AE4C-9F51-04FA395A5FC5}" type="datetime1">
              <a:rPr lang="en-GB" smtClean="0"/>
              <a:t>08/07/2016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4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DEF6C-63D2-2A46-93AA-B36DD123FCE8}" type="datetime1">
              <a:rPr lang="en-GB" smtClean="0"/>
              <a:t>08/07/2016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295208"/>
            <a:ext cx="6498158" cy="2514965"/>
          </a:xfrm>
        </p:spPr>
        <p:txBody>
          <a:bodyPr/>
          <a:lstStyle/>
          <a:p>
            <a:r>
              <a:rPr lang="en-GB" sz="3600" dirty="0"/>
              <a:t>Representation(s) of East Timor(</a:t>
            </a:r>
            <a:r>
              <a:rPr lang="en-GB" sz="3600" dirty="0" err="1"/>
              <a:t>ese</a:t>
            </a:r>
            <a:r>
              <a:rPr lang="en-GB" sz="3600" dirty="0"/>
              <a:t>): a comparison of Portugal, the UK and Australia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0943" y="3810000"/>
            <a:ext cx="7996320" cy="1693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 John Hajek</a:t>
            </a:r>
            <a:endParaRPr lang="en-US" dirty="0"/>
          </a:p>
          <a:p>
            <a:pPr algn="l"/>
            <a:r>
              <a:rPr lang="en-GB" dirty="0"/>
              <a:t>   Susana </a:t>
            </a:r>
            <a:r>
              <a:rPr lang="en-GB" dirty="0" err="1"/>
              <a:t>Afonso</a:t>
            </a:r>
            <a:r>
              <a:rPr lang="en-GB" dirty="0"/>
              <a:t>                        Francesco </a:t>
            </a:r>
            <a:r>
              <a:rPr lang="en-GB" dirty="0" err="1"/>
              <a:t>Goglia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0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Timorese page in Portugal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Académicos</a:t>
            </a:r>
            <a:r>
              <a:rPr lang="en-US" dirty="0"/>
              <a:t> </a:t>
            </a:r>
            <a:r>
              <a:rPr lang="en-US" dirty="0" err="1"/>
              <a:t>timorenses</a:t>
            </a:r>
            <a:r>
              <a:rPr lang="en-US" dirty="0"/>
              <a:t> de Coimbra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 level of Portuguese online – limited use of </a:t>
            </a:r>
            <a:r>
              <a:rPr lang="en-US" dirty="0" err="1"/>
              <a:t>Tetun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Specifically Timorese identity is most evident in repeated images of cultural traditions, e.g. traditional dance in traditional 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0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Australian context: the ET born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‘Large’ established East Timorese community</a:t>
            </a:r>
          </a:p>
          <a:p>
            <a:r>
              <a:rPr lang="en-US" dirty="0"/>
              <a:t>Overwhelming bulk of East Timorese born arrived as refugees (directly or via Indonesia or Portugal)</a:t>
            </a:r>
          </a:p>
          <a:p>
            <a:r>
              <a:rPr lang="en-US" dirty="0"/>
              <a:t>New (very) small wave: East Timorese students </a:t>
            </a:r>
          </a:p>
          <a:p>
            <a:r>
              <a:rPr lang="en-US" dirty="0"/>
              <a:t>They are divided into 2 major groups</a:t>
            </a:r>
          </a:p>
          <a:p>
            <a:pPr lvl="1"/>
            <a:r>
              <a:rPr lang="en-US" dirty="0"/>
              <a:t>Timorese Timorese (Timor </a:t>
            </a:r>
            <a:r>
              <a:rPr lang="en-US" dirty="0" err="1"/>
              <a:t>oan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Chinese Timorese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2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of arrival in Australia</a:t>
            </a:r>
          </a:p>
        </p:txBody>
      </p:sp>
      <p:pic>
        <p:nvPicPr>
          <p:cNvPr id="4" name="Content Placeholder 3" descr="Screen Shot 2016-03-29 at 18.08.5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4" r="-10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590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TECC Vic</a:t>
            </a:r>
          </a:p>
        </p:txBody>
      </p:sp>
      <p:pic>
        <p:nvPicPr>
          <p:cNvPr id="5" name="Content Placeholder 4" descr="Screen Shot 2016-03-29 at 18.14.4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5" r="-33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193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TECC Vic</a:t>
            </a:r>
          </a:p>
        </p:txBody>
      </p:sp>
      <p:pic>
        <p:nvPicPr>
          <p:cNvPr id="5" name="Content Placeholder 4" descr="Screen Shot 2016-03-29 at 18.14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91" r="-36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026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Chinese x Timorese crossing over: soccer</a:t>
            </a:r>
          </a:p>
        </p:txBody>
      </p:sp>
      <p:pic>
        <p:nvPicPr>
          <p:cNvPr id="6" name="Content Placeholder 5" descr="Screen Shot 2016-03-29 at 20.10.2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89" r="-28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762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Soccer </a:t>
            </a:r>
            <a:r>
              <a:rPr lang="en-US" dirty="0" err="1"/>
              <a:t>pt</a:t>
            </a:r>
            <a:r>
              <a:rPr lang="en-US" dirty="0"/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1403350"/>
            <a:ext cx="72517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Timorese community in Darwin</a:t>
            </a:r>
          </a:p>
        </p:txBody>
      </p:sp>
      <p:pic>
        <p:nvPicPr>
          <p:cNvPr id="4" name="Content Placeholder 3" descr="Screen Shot 2016-03-29 at 21.56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5" r="-2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1304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Timorese Community in Darwin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1422400"/>
            <a:ext cx="5049838" cy="504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Timorese Community in Darwin – religious notice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46325"/>
            <a:ext cx="72771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8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Some basic notions</a:t>
            </a:r>
          </a:p>
          <a:p>
            <a:r>
              <a:rPr lang="en-US" dirty="0"/>
              <a:t>Timorese online in UK</a:t>
            </a:r>
          </a:p>
          <a:p>
            <a:r>
              <a:rPr lang="en-US" dirty="0"/>
              <a:t>Timorese online in Portugal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and, in particular:</a:t>
            </a:r>
          </a:p>
          <a:p>
            <a:r>
              <a:rPr lang="en-US" dirty="0"/>
              <a:t>Timorese online in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7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Timorese Community in Darwin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9261"/>
            <a:ext cx="838398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3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Timorese community in Darwin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28887"/>
            <a:ext cx="8915400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Timorese Community in Darwin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63" y="2357438"/>
            <a:ext cx="8025025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9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METAC (Melbourne East Timorese activity </a:t>
            </a:r>
            <a:r>
              <a:rPr lang="en-US" sz="2800" dirty="0" err="1"/>
              <a:t>centre</a:t>
            </a:r>
            <a:r>
              <a:rPr lang="en-US" sz="2800" dirty="0"/>
              <a:t>)</a:t>
            </a:r>
          </a:p>
        </p:txBody>
      </p:sp>
      <p:pic>
        <p:nvPicPr>
          <p:cNvPr id="4" name="Content Placeholder 3" descr="Screen Shot 2016-03-29 at 21.17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6" r="-19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495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Australia’s very different ET diaspora</a:t>
            </a:r>
          </a:p>
        </p:txBody>
      </p:sp>
      <p:pic>
        <p:nvPicPr>
          <p:cNvPr id="4" name="Content Placeholder 3" descr="Ancestry_respon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8" r="-10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474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at home</a:t>
            </a:r>
          </a:p>
        </p:txBody>
      </p:sp>
      <p:pic>
        <p:nvPicPr>
          <p:cNvPr id="4" name="Content Placeholder 3" descr="Language_at_hom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06" r="-127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055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Timorese in East Timor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In Timor: kept distinct in Dili (Hakka, own school, educated in Mandarin, and later also obligatorily with Portuguese). Limited mixing (mostly in outlying areas)</a:t>
            </a:r>
          </a:p>
          <a:p>
            <a:r>
              <a:rPr lang="en-US" dirty="0"/>
              <a:t>Timor’s commercial class (97% of all businesses)</a:t>
            </a:r>
          </a:p>
          <a:p>
            <a:r>
              <a:rPr lang="en-US" dirty="0"/>
              <a:t>Linguistically very visible and audible –  distinct </a:t>
            </a:r>
            <a:r>
              <a:rPr lang="en-US" dirty="0" err="1"/>
              <a:t>Tetun</a:t>
            </a:r>
            <a:r>
              <a:rPr lang="en-US" dirty="0"/>
              <a:t>, use of Chinese characters and naming practices</a:t>
            </a:r>
          </a:p>
          <a:p>
            <a:r>
              <a:rPr lang="en-US" dirty="0"/>
              <a:t>Mass refugee arrival in Australia (1976-1979)</a:t>
            </a:r>
          </a:p>
        </p:txBody>
      </p:sp>
    </p:spTree>
    <p:extLst>
      <p:ext uri="{BB962C8B-B14F-4D97-AF65-F5344CB8AC3E}">
        <p14:creationId xmlns:p14="http://schemas.microsoft.com/office/powerpoint/2010/main" val="3967460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 online comparison: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different vantage points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Australian Timorese Chinese community – inward facing, self-reliant, apolitical, no use of Timorese symbols, language, etc… (except in soccer – clearly related youth related)</a:t>
            </a:r>
          </a:p>
          <a:p>
            <a:r>
              <a:rPr lang="en-US" dirty="0"/>
              <a:t>Australian Non-Chinese Timorese – outward looking, activist oriented, English-oriented</a:t>
            </a:r>
          </a:p>
          <a:p>
            <a:r>
              <a:rPr lang="en-US" dirty="0"/>
              <a:t>British Timorese – partly inward facing, self-reliant, use of Timorese symbols, language</a:t>
            </a:r>
          </a:p>
        </p:txBody>
      </p:sp>
    </p:spTree>
    <p:extLst>
      <p:ext uri="{BB962C8B-B14F-4D97-AF65-F5344CB8AC3E}">
        <p14:creationId xmlns:p14="http://schemas.microsoft.com/office/powerpoint/2010/main" val="3710135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Offline reflects online and vice versa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733" y="1600200"/>
            <a:ext cx="8720767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Timorese Chinese community – inward facing, self-reliant, apolitical, little or no use of Timorese symbols, language, etc… </a:t>
            </a:r>
          </a:p>
          <a:p>
            <a:pPr marL="0" indent="0" algn="ctr">
              <a:buNone/>
            </a:pPr>
            <a:r>
              <a:rPr lang="en-US" sz="3000" dirty="0"/>
              <a:t>    (distinct community – originally imposed </a:t>
            </a:r>
          </a:p>
          <a:p>
            <a:pPr marL="0" indent="0" algn="ctr">
              <a:buNone/>
            </a:pPr>
            <a:r>
              <a:rPr lang="en-US" sz="3000" dirty="0"/>
              <a:t>and now maintained)</a:t>
            </a:r>
          </a:p>
          <a:p>
            <a:pPr marL="0" indent="0">
              <a:buNone/>
            </a:pPr>
            <a:r>
              <a:rPr lang="en-US" sz="3000" dirty="0"/>
              <a:t>•  </a:t>
            </a:r>
            <a:r>
              <a:rPr lang="en-US" dirty="0"/>
              <a:t>Non-Chinese Timorese: integrated in Australia               and ET – the East Timorese involved are often                 highly educated and mobile – to and from 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transitions and identity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(1) Chinese Timorese: Hakka, </a:t>
            </a:r>
            <a:r>
              <a:rPr lang="en-US" dirty="0" err="1"/>
              <a:t>Tetun</a:t>
            </a:r>
            <a:r>
              <a:rPr lang="en-US" dirty="0"/>
              <a:t> ~ Portuguese, other ET languages</a:t>
            </a:r>
          </a:p>
          <a:p>
            <a:r>
              <a:rPr lang="en-US" dirty="0"/>
              <a:t>In Australia: Hakka &gt; English</a:t>
            </a:r>
          </a:p>
          <a:p>
            <a:r>
              <a:rPr lang="en-US" dirty="0"/>
              <a:t>‘Timor’ not foregrounded</a:t>
            </a:r>
          </a:p>
          <a:p>
            <a:pPr marL="0" indent="0">
              <a:buNone/>
            </a:pPr>
            <a:r>
              <a:rPr lang="en-US" dirty="0"/>
              <a:t>(2) non-Chinese Timorese: </a:t>
            </a:r>
            <a:r>
              <a:rPr lang="en-US" dirty="0" err="1"/>
              <a:t>Tetun</a:t>
            </a:r>
            <a:r>
              <a:rPr lang="en-US" dirty="0"/>
              <a:t> and other languages, Portuguese, Indonesian</a:t>
            </a:r>
          </a:p>
          <a:p>
            <a:r>
              <a:rPr lang="en-US" dirty="0"/>
              <a:t>In Australia: Portuguese &gt; </a:t>
            </a:r>
            <a:r>
              <a:rPr lang="en-US" dirty="0" err="1"/>
              <a:t>Tetun</a:t>
            </a:r>
            <a:r>
              <a:rPr lang="en-US" dirty="0"/>
              <a:t> (new LF) &gt; English</a:t>
            </a:r>
          </a:p>
          <a:p>
            <a:r>
              <a:rPr lang="en-US" dirty="0"/>
              <a:t>‘Timor’ foregrounded</a:t>
            </a:r>
          </a:p>
        </p:txBody>
      </p:sp>
    </p:spTree>
    <p:extLst>
      <p:ext uri="{BB962C8B-B14F-4D97-AF65-F5344CB8AC3E}">
        <p14:creationId xmlns:p14="http://schemas.microsoft.com/office/powerpoint/2010/main" val="91194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Diaspora and cyberspace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A focus on diaspora and cyberspace reveals communities as dynamic entities</a:t>
            </a:r>
          </a:p>
          <a:p>
            <a:r>
              <a:rPr lang="en-US" dirty="0"/>
              <a:t>Transnational relationships link members of diasporas to each other as well as to people and institutions back home.</a:t>
            </a:r>
          </a:p>
          <a:p>
            <a:r>
              <a:rPr lang="en-US" dirty="0"/>
              <a:t>One view is that online East Timorese are engaged in articulating and revising </a:t>
            </a:r>
            <a:r>
              <a:rPr lang="en-US" dirty="0" err="1"/>
              <a:t>Timoreseness</a:t>
            </a:r>
            <a:r>
              <a:rPr lang="en-US" dirty="0"/>
              <a:t>. But is that really the case?</a:t>
            </a:r>
          </a:p>
          <a:p>
            <a:r>
              <a:rPr lang="en-US" dirty="0"/>
              <a:t>Is there one Timorese diaspora?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9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Looking online allow us to look backwards, sideways and forward </a:t>
            </a:r>
            <a:r>
              <a:rPr lang="en-US" u="sng" dirty="0"/>
              <a:t>online and offline</a:t>
            </a:r>
            <a:r>
              <a:rPr lang="en-US" dirty="0"/>
              <a:t> to understand both online and offline – with unexpected results.</a:t>
            </a:r>
            <a:endParaRPr lang="en-US" u="sng" dirty="0"/>
          </a:p>
          <a:p>
            <a:r>
              <a:rPr lang="en-US" dirty="0"/>
              <a:t>The communities in the 3 countries are very different. They reflect different histories in Timor (Chinese v non-Chinese) as well as different chronologies (post-1975 v post-2000), different migration types (refugees v work seekers) and different degrees of integration (Portugal vs Australia vs UK).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Language and identity in the digital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975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latin typeface="Calibri" charset="0"/>
              </a:rPr>
              <a:t>Online vs offline:  </a:t>
            </a:r>
          </a:p>
          <a:p>
            <a:pPr lvl="1"/>
            <a:r>
              <a:rPr lang="en-US" dirty="0">
                <a:latin typeface="Calibri" charset="0"/>
              </a:rPr>
              <a:t>Global vs. local </a:t>
            </a:r>
          </a:p>
          <a:p>
            <a:pPr lvl="1"/>
            <a:r>
              <a:rPr lang="en-US" dirty="0">
                <a:latin typeface="Calibri" charset="0"/>
              </a:rPr>
              <a:t>Public vs. private </a:t>
            </a:r>
          </a:p>
          <a:p>
            <a:r>
              <a:rPr lang="en-US" dirty="0">
                <a:latin typeface="Calibri" charset="0"/>
              </a:rPr>
              <a:t>Through language use, speakers foreground aspects of their identity/</a:t>
            </a:r>
            <a:r>
              <a:rPr lang="en-US" dirty="0" err="1">
                <a:latin typeface="Calibri" charset="0"/>
              </a:rPr>
              <a:t>ies</a:t>
            </a:r>
            <a:r>
              <a:rPr lang="en-US" dirty="0">
                <a:latin typeface="Calibri" charset="0"/>
              </a:rPr>
              <a:t> in line with the new online situations in which they find themselves (Jones, 2011; Page, 2012). </a:t>
            </a:r>
          </a:p>
          <a:p>
            <a:r>
              <a:rPr lang="en-US" dirty="0">
                <a:latin typeface="Calibri" charset="0"/>
              </a:rPr>
              <a:t>Infinite number of contexts overlapping (</a:t>
            </a:r>
            <a:r>
              <a:rPr lang="en-US" dirty="0" err="1">
                <a:latin typeface="Calibri" charset="0"/>
              </a:rPr>
              <a:t>Wesch</a:t>
            </a:r>
            <a:r>
              <a:rPr lang="en-US" dirty="0">
                <a:latin typeface="Calibri" charset="0"/>
              </a:rPr>
              <a:t>, 2008): </a:t>
            </a:r>
          </a:p>
          <a:p>
            <a:pPr lvl="1"/>
            <a:r>
              <a:rPr lang="en-US" dirty="0">
                <a:latin typeface="Calibri" charset="0"/>
              </a:rPr>
              <a:t>Online negotiation of language use </a:t>
            </a:r>
          </a:p>
          <a:p>
            <a:pPr lvl="1"/>
            <a:r>
              <a:rPr lang="en-US" dirty="0">
                <a:latin typeface="Calibri" charset="0"/>
              </a:rPr>
              <a:t>Presentation of aspects of their identity to a variety of audiences simultaneously (Jones and </a:t>
            </a:r>
            <a:r>
              <a:rPr lang="en-US" dirty="0" err="1">
                <a:latin typeface="Calibri" charset="0"/>
              </a:rPr>
              <a:t>Hafner</a:t>
            </a:r>
            <a:r>
              <a:rPr lang="en-US" dirty="0">
                <a:latin typeface="Calibri" charset="0"/>
              </a:rPr>
              <a:t>, 2012: 152)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6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Are there no digital boundaries?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" charset="0"/>
              </a:rPr>
              <a:t>Online interlocutors are grounded in offline cultures defined by particular boundaries (national, ethnic, religious, etc.) (</a:t>
            </a:r>
            <a:r>
              <a:rPr lang="en-US" dirty="0" err="1">
                <a:latin typeface="Calibri" charset="0"/>
              </a:rPr>
              <a:t>Danet</a:t>
            </a:r>
            <a:r>
              <a:rPr lang="en-US" dirty="0">
                <a:latin typeface="Calibri" charset="0"/>
              </a:rPr>
              <a:t> and Herring, 2007) </a:t>
            </a:r>
          </a:p>
          <a:p>
            <a:r>
              <a:rPr lang="en-US" dirty="0">
                <a:latin typeface="Calibri" charset="0"/>
              </a:rPr>
              <a:t>These (typically offline) boundaries might be present in online identity construction.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5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Timorese pages in the UK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Timorese associations’ projected symbols of </a:t>
            </a:r>
            <a:r>
              <a:rPr lang="en-US" dirty="0" err="1"/>
              <a:t>Timoreseness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National celebrations 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Traditional dance, costumes and crafts</a:t>
            </a:r>
          </a:p>
          <a:p>
            <a:pPr lvl="1"/>
            <a:r>
              <a:rPr lang="en-US" dirty="0"/>
              <a:t>Football (Martin-Jones and Cabral, 2015)</a:t>
            </a:r>
          </a:p>
          <a:p>
            <a:pPr lvl="1"/>
            <a:r>
              <a:rPr lang="en-US" dirty="0"/>
              <a:t>British traditions celebrated by Timorese (e.g. Halloween)</a:t>
            </a:r>
          </a:p>
          <a:p>
            <a:pPr lvl="1"/>
            <a:r>
              <a:rPr lang="en-US" dirty="0"/>
              <a:t>Flag and </a:t>
            </a:r>
            <a:r>
              <a:rPr lang="en-US" i="1" dirty="0" err="1"/>
              <a:t>tais</a:t>
            </a:r>
            <a:r>
              <a:rPr lang="en-US" dirty="0"/>
              <a:t> are very pervasive symbols</a:t>
            </a:r>
          </a:p>
          <a:p>
            <a:pPr lvl="1"/>
            <a:r>
              <a:rPr lang="en-US" dirty="0"/>
              <a:t>Struggle for independence is also featured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Issue with oil and Australia also features but not primary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Flags, </a:t>
            </a:r>
            <a:r>
              <a:rPr lang="en-US" sz="3200" i="1" dirty="0" err="1"/>
              <a:t>tais</a:t>
            </a:r>
            <a:r>
              <a:rPr lang="en-US" sz="3200" i="1" dirty="0"/>
              <a:t> </a:t>
            </a:r>
            <a:r>
              <a:rPr lang="en-US" sz="3200" dirty="0"/>
              <a:t>and religious iconography</a:t>
            </a:r>
            <a:br>
              <a:rPr lang="en-US" sz="3200" dirty="0"/>
            </a:br>
            <a:endParaRPr lang="en-US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83" y="1314955"/>
            <a:ext cx="4830917" cy="554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3893"/>
            <a:ext cx="4297672" cy="3965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8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28" y="1346673"/>
            <a:ext cx="5945910" cy="55940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7779" y="127092"/>
            <a:ext cx="7378292" cy="107721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3200" dirty="0"/>
              <a:t>Online confirmation of cultivation of East Timorese memory and history</a:t>
            </a:r>
          </a:p>
        </p:txBody>
      </p:sp>
    </p:spTree>
    <p:extLst>
      <p:ext uri="{BB962C8B-B14F-4D97-AF65-F5344CB8AC3E}">
        <p14:creationId xmlns:p14="http://schemas.microsoft.com/office/powerpoint/2010/main" val="153715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35" y="1011784"/>
            <a:ext cx="6196084" cy="59272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2866" y="244305"/>
            <a:ext cx="7432890" cy="58477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3200" dirty="0"/>
              <a:t>Local integration: Halloween</a:t>
            </a:r>
          </a:p>
        </p:txBody>
      </p:sp>
    </p:spTree>
    <p:extLst>
      <p:ext uri="{BB962C8B-B14F-4D97-AF65-F5344CB8AC3E}">
        <p14:creationId xmlns:p14="http://schemas.microsoft.com/office/powerpoint/2010/main" val="169619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</TotalTime>
  <Words>845</Words>
  <Application>Microsoft Macintosh PowerPoint</Application>
  <PresentationFormat>On-screen Show (4:3)</PresentationFormat>
  <Paragraphs>115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Calibri</vt:lpstr>
      <vt:lpstr>Arial</vt:lpstr>
      <vt:lpstr>Office Theme</vt:lpstr>
      <vt:lpstr>Representation(s) of East Timor(ese): a comparison of Portugal, the UK and Australia</vt:lpstr>
      <vt:lpstr>Presentation plan</vt:lpstr>
      <vt:lpstr>Diaspora and cyberspace</vt:lpstr>
      <vt:lpstr>Language and identity in the digital space</vt:lpstr>
      <vt:lpstr>Are there no digital boundaries?</vt:lpstr>
      <vt:lpstr>East Timorese pages in the UK</vt:lpstr>
      <vt:lpstr>Flags, tais and religious iconography </vt:lpstr>
      <vt:lpstr>PowerPoint Presentation</vt:lpstr>
      <vt:lpstr>PowerPoint Presentation</vt:lpstr>
      <vt:lpstr>East Timorese page in Portugal</vt:lpstr>
      <vt:lpstr>Australian context: the ET born</vt:lpstr>
      <vt:lpstr>Year of arrival in Australia</vt:lpstr>
      <vt:lpstr>TECC Vic</vt:lpstr>
      <vt:lpstr>TECC Vic</vt:lpstr>
      <vt:lpstr>Chinese x Timorese crossing over: soccer</vt:lpstr>
      <vt:lpstr>Soccer pt 2</vt:lpstr>
      <vt:lpstr>Timorese community in Darwin</vt:lpstr>
      <vt:lpstr>Timorese Community in Darwin</vt:lpstr>
      <vt:lpstr>Timorese Community in Darwin – religious notice</vt:lpstr>
      <vt:lpstr>Timorese Community in Darwin</vt:lpstr>
      <vt:lpstr>Timorese community in Darwin</vt:lpstr>
      <vt:lpstr>Timorese Community in Darwin</vt:lpstr>
      <vt:lpstr>METAC (Melbourne East Timorese activity centre)</vt:lpstr>
      <vt:lpstr>Australia’s very different ET diaspora</vt:lpstr>
      <vt:lpstr>Language at home</vt:lpstr>
      <vt:lpstr>Chinese Timorese in East Timor</vt:lpstr>
      <vt:lpstr>An online comparison:  different vantage points </vt:lpstr>
      <vt:lpstr>Offline reflects online and vice versa</vt:lpstr>
      <vt:lpstr>Language transitions and identity</vt:lpstr>
      <vt:lpstr>Concluding remarks</vt:lpstr>
    </vt:vector>
  </TitlesOfParts>
  <Company>University of Exeter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Representation(s) of East Timor(ese): a comparison of Portugal, the UK and Australia</dc:title>
  <dc:creator>Francesco Goglia</dc:creator>
  <cp:lastModifiedBy>Afonso, Susana</cp:lastModifiedBy>
  <cp:revision>111</cp:revision>
  <dcterms:created xsi:type="dcterms:W3CDTF">2016-03-28T14:06:18Z</dcterms:created>
  <dcterms:modified xsi:type="dcterms:W3CDTF">2016-07-08T14:21:33Z</dcterms:modified>
</cp:coreProperties>
</file>