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78" r:id="rId4"/>
    <p:sldId id="260" r:id="rId5"/>
    <p:sldId id="279" r:id="rId6"/>
    <p:sldId id="280" r:id="rId7"/>
    <p:sldId id="264" r:id="rId8"/>
    <p:sldId id="265" r:id="rId9"/>
    <p:sldId id="269" r:id="rId10"/>
    <p:sldId id="266" r:id="rId11"/>
    <p:sldId id="275" r:id="rId12"/>
    <p:sldId id="272" r:id="rId13"/>
    <p:sldId id="273" r:id="rId14"/>
    <p:sldId id="281" r:id="rId15"/>
    <p:sldId id="274" r:id="rId16"/>
    <p:sldId id="270" r:id="rId17"/>
    <p:sldId id="277" r:id="rId18"/>
    <p:sldId id="276"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te License" initials="" lastIdx="6" clrIdx="0"/>
  <p:cmAuthor id="1" name="Afonso, Susana" initials="A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81040"/>
  </p:normalViewPr>
  <p:slideViewPr>
    <p:cSldViewPr snapToGrid="0" snapToObjects="1">
      <p:cViewPr>
        <p:scale>
          <a:sx n="84" d="100"/>
          <a:sy n="84" d="100"/>
        </p:scale>
        <p:origin x="456" y="224"/>
      </p:cViewPr>
      <p:guideLst>
        <p:guide orient="horz" pos="2160"/>
        <p:guide pos="3840"/>
      </p:guideLst>
    </p:cSldViewPr>
  </p:slideViewPr>
  <p:outlineViewPr>
    <p:cViewPr>
      <p:scale>
        <a:sx n="33" d="100"/>
        <a:sy n="33" d="100"/>
      </p:scale>
      <p:origin x="0" y="-238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12" d="100"/>
          <a:sy n="112" d="100"/>
        </p:scale>
        <p:origin x="3360" y="-130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59A988-8179-7E41-BB08-6186D5AF4B5F}" type="datetimeFigureOut">
              <a:rPr lang="en-US" smtClean="0"/>
              <a:t>7/8/16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638A1-0005-4541-A8B2-51A4164A40F0}" type="slidenum">
              <a:rPr lang="en-US" smtClean="0"/>
              <a:t>‹#›</a:t>
            </a:fld>
            <a:endParaRPr lang="en-US"/>
          </a:p>
        </p:txBody>
      </p:sp>
    </p:spTree>
    <p:extLst>
      <p:ext uri="{BB962C8B-B14F-4D97-AF65-F5344CB8AC3E}">
        <p14:creationId xmlns:p14="http://schemas.microsoft.com/office/powerpoint/2010/main" val="1066124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7C48-7729-AA45-AA28-1CE2B0A98FF7}" type="datetimeFigureOut">
              <a:rPr lang="en-US" smtClean="0"/>
              <a:t>7/8/16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41171-EDB8-3147-A6F9-60C5D1988F43}" type="slidenum">
              <a:rPr lang="en-US" smtClean="0"/>
              <a:t>‹#›</a:t>
            </a:fld>
            <a:endParaRPr lang="en-US"/>
          </a:p>
        </p:txBody>
      </p:sp>
    </p:spTree>
    <p:extLst>
      <p:ext uri="{BB962C8B-B14F-4D97-AF65-F5344CB8AC3E}">
        <p14:creationId xmlns:p14="http://schemas.microsoft.com/office/powerpoint/2010/main" val="7722661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1</a:t>
            </a:fld>
            <a:endParaRPr lang="en-US"/>
          </a:p>
        </p:txBody>
      </p:sp>
    </p:spTree>
    <p:extLst>
      <p:ext uri="{BB962C8B-B14F-4D97-AF65-F5344CB8AC3E}">
        <p14:creationId xmlns:p14="http://schemas.microsoft.com/office/powerpoint/2010/main" val="4285513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12</a:t>
            </a:fld>
            <a:endParaRPr lang="en-US"/>
          </a:p>
        </p:txBody>
      </p:sp>
    </p:spTree>
    <p:extLst>
      <p:ext uri="{BB962C8B-B14F-4D97-AF65-F5344CB8AC3E}">
        <p14:creationId xmlns:p14="http://schemas.microsoft.com/office/powerpoint/2010/main" val="417059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13</a:t>
            </a:fld>
            <a:endParaRPr lang="en-US"/>
          </a:p>
        </p:txBody>
      </p:sp>
    </p:spTree>
    <p:extLst>
      <p:ext uri="{BB962C8B-B14F-4D97-AF65-F5344CB8AC3E}">
        <p14:creationId xmlns:p14="http://schemas.microsoft.com/office/powerpoint/2010/main" val="80856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14</a:t>
            </a:fld>
            <a:endParaRPr lang="en-US"/>
          </a:p>
        </p:txBody>
      </p:sp>
    </p:spTree>
    <p:extLst>
      <p:ext uri="{BB962C8B-B14F-4D97-AF65-F5344CB8AC3E}">
        <p14:creationId xmlns:p14="http://schemas.microsoft.com/office/powerpoint/2010/main" val="201709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
            </a:r>
            <a:br>
              <a:rPr lang="en-US" dirty="0">
                <a:latin typeface="Calibri"/>
              </a:rPr>
            </a:br>
            <a:endParaRPr lang="en-US" dirty="0">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a:rPr>
              <a:t/>
            </a:r>
            <a:br>
              <a:rPr lang="en-US" dirty="0">
                <a:solidFill>
                  <a:srgbClr val="FF0000"/>
                </a:solidFill>
                <a:latin typeface="Calibri"/>
              </a:rPr>
            </a:br>
            <a:endParaRPr lang="en-US" dirty="0">
              <a:solidFill>
                <a:srgbClr val="FF0000"/>
              </a:solidFill>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CC041171-EDB8-3147-A6F9-60C5D1988F43}" type="slidenum">
              <a:rPr lang="en-US" smtClean="0"/>
              <a:t>15</a:t>
            </a:fld>
            <a:endParaRPr lang="en-US"/>
          </a:p>
        </p:txBody>
      </p:sp>
    </p:spTree>
    <p:extLst>
      <p:ext uri="{BB962C8B-B14F-4D97-AF65-F5344CB8AC3E}">
        <p14:creationId xmlns:p14="http://schemas.microsoft.com/office/powerpoint/2010/main" val="73104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CC041171-EDB8-3147-A6F9-60C5D1988F43}" type="slidenum">
              <a:rPr lang="en-US" smtClean="0"/>
              <a:t>16</a:t>
            </a:fld>
            <a:endParaRPr lang="en-US"/>
          </a:p>
        </p:txBody>
      </p:sp>
    </p:spTree>
    <p:extLst>
      <p:ext uri="{BB962C8B-B14F-4D97-AF65-F5344CB8AC3E}">
        <p14:creationId xmlns:p14="http://schemas.microsoft.com/office/powerpoint/2010/main" val="81503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17</a:t>
            </a:fld>
            <a:endParaRPr lang="en-US"/>
          </a:p>
        </p:txBody>
      </p:sp>
    </p:spTree>
    <p:extLst>
      <p:ext uri="{BB962C8B-B14F-4D97-AF65-F5344CB8AC3E}">
        <p14:creationId xmlns:p14="http://schemas.microsoft.com/office/powerpoint/2010/main" val="384211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18</a:t>
            </a:fld>
            <a:endParaRPr lang="en-US"/>
          </a:p>
        </p:txBody>
      </p:sp>
    </p:spTree>
    <p:extLst>
      <p:ext uri="{BB962C8B-B14F-4D97-AF65-F5344CB8AC3E}">
        <p14:creationId xmlns:p14="http://schemas.microsoft.com/office/powerpoint/2010/main" val="384998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19</a:t>
            </a:fld>
            <a:endParaRPr lang="en-US"/>
          </a:p>
        </p:txBody>
      </p:sp>
    </p:spTree>
    <p:extLst>
      <p:ext uri="{BB962C8B-B14F-4D97-AF65-F5344CB8AC3E}">
        <p14:creationId xmlns:p14="http://schemas.microsoft.com/office/powerpoint/2010/main" val="185259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20</a:t>
            </a:fld>
            <a:endParaRPr lang="en-US"/>
          </a:p>
        </p:txBody>
      </p:sp>
    </p:spTree>
    <p:extLst>
      <p:ext uri="{BB962C8B-B14F-4D97-AF65-F5344CB8AC3E}">
        <p14:creationId xmlns:p14="http://schemas.microsoft.com/office/powerpoint/2010/main" val="44693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CC041171-EDB8-3147-A6F9-60C5D1988F43}" type="slidenum">
              <a:rPr lang="en-US" smtClean="0"/>
              <a:t>3</a:t>
            </a:fld>
            <a:endParaRPr lang="en-US"/>
          </a:p>
        </p:txBody>
      </p:sp>
    </p:spTree>
    <p:extLst>
      <p:ext uri="{BB962C8B-B14F-4D97-AF65-F5344CB8AC3E}">
        <p14:creationId xmlns:p14="http://schemas.microsoft.com/office/powerpoint/2010/main" val="215771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096963"/>
            <a:ext cx="5486400" cy="3086100"/>
          </a:xfrm>
        </p:spPr>
      </p:sp>
      <p:sp>
        <p:nvSpPr>
          <p:cNvPr id="3" name="Notes Placeholder 2"/>
          <p:cNvSpPr>
            <a:spLocks noGrp="1"/>
          </p:cNvSpPr>
          <p:nvPr>
            <p:ph type="body" idx="1"/>
          </p:nvPr>
        </p:nvSpPr>
        <p:spPr>
          <a:xfrm>
            <a:off x="685800" y="4400550"/>
            <a:ext cx="5486400" cy="4389120"/>
          </a:xfrm>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4</a:t>
            </a:fld>
            <a:endParaRPr lang="en-US"/>
          </a:p>
        </p:txBody>
      </p:sp>
    </p:spTree>
    <p:extLst>
      <p:ext uri="{BB962C8B-B14F-4D97-AF65-F5344CB8AC3E}">
        <p14:creationId xmlns:p14="http://schemas.microsoft.com/office/powerpoint/2010/main" val="8561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5</a:t>
            </a:fld>
            <a:endParaRPr lang="en-US"/>
          </a:p>
        </p:txBody>
      </p:sp>
    </p:spTree>
    <p:extLst>
      <p:ext uri="{BB962C8B-B14F-4D97-AF65-F5344CB8AC3E}">
        <p14:creationId xmlns:p14="http://schemas.microsoft.com/office/powerpoint/2010/main" val="9883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41171-EDB8-3147-A6F9-60C5D1988F43}" type="slidenum">
              <a:rPr lang="en-US" smtClean="0"/>
              <a:t>6</a:t>
            </a:fld>
            <a:endParaRPr lang="en-US"/>
          </a:p>
        </p:txBody>
      </p:sp>
    </p:spTree>
    <p:extLst>
      <p:ext uri="{BB962C8B-B14F-4D97-AF65-F5344CB8AC3E}">
        <p14:creationId xmlns:p14="http://schemas.microsoft.com/office/powerpoint/2010/main" val="293436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CC041171-EDB8-3147-A6F9-60C5D1988F43}" type="slidenum">
              <a:rPr lang="en-US" smtClean="0"/>
              <a:t>8</a:t>
            </a:fld>
            <a:endParaRPr lang="en-US"/>
          </a:p>
        </p:txBody>
      </p:sp>
    </p:spTree>
    <p:extLst>
      <p:ext uri="{BB962C8B-B14F-4D97-AF65-F5344CB8AC3E}">
        <p14:creationId xmlns:p14="http://schemas.microsoft.com/office/powerpoint/2010/main" val="94371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9</a:t>
            </a:fld>
            <a:endParaRPr lang="en-US"/>
          </a:p>
        </p:txBody>
      </p:sp>
    </p:spTree>
    <p:extLst>
      <p:ext uri="{BB962C8B-B14F-4D97-AF65-F5344CB8AC3E}">
        <p14:creationId xmlns:p14="http://schemas.microsoft.com/office/powerpoint/2010/main" val="201911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10</a:t>
            </a:fld>
            <a:endParaRPr lang="en-US"/>
          </a:p>
        </p:txBody>
      </p:sp>
    </p:spTree>
    <p:extLst>
      <p:ext uri="{BB962C8B-B14F-4D97-AF65-F5344CB8AC3E}">
        <p14:creationId xmlns:p14="http://schemas.microsoft.com/office/powerpoint/2010/main" val="194691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41171-EDB8-3147-A6F9-60C5D1988F43}" type="slidenum">
              <a:rPr lang="en-US" smtClean="0"/>
              <a:t>11</a:t>
            </a:fld>
            <a:endParaRPr lang="en-US"/>
          </a:p>
        </p:txBody>
      </p:sp>
    </p:spTree>
    <p:extLst>
      <p:ext uri="{BB962C8B-B14F-4D97-AF65-F5344CB8AC3E}">
        <p14:creationId xmlns:p14="http://schemas.microsoft.com/office/powerpoint/2010/main" val="383931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9E5ECD-ED26-BC4D-9C51-4180719C9D7C}" type="datetime1">
              <a:rPr lang="en-GB" smtClean="0"/>
              <a:t>08/07/2016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3418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F1855D-1198-134F-B93D-295B515D1ABB}" type="datetime1">
              <a:rPr lang="en-GB" smtClean="0"/>
              <a:t>08/07/2016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25495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8A146E-EB1C-2E45-AF7A-15EB1D0DD340}" type="datetime1">
              <a:rPr lang="en-GB" smtClean="0"/>
              <a:t>08/07/2016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52400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D6472E-09DB-B84C-8613-C8901A7C91FA}" type="datetime1">
              <a:rPr lang="en-GB" smtClean="0"/>
              <a:t>08/07/2016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8058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AC838-C1E5-0046-A564-2477614B9AB7}" type="datetime1">
              <a:rPr lang="en-GB" smtClean="0"/>
              <a:t>08/07/2016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25889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E07DAB-04D4-0043-B40E-FAF2245B7494}" type="datetime1">
              <a:rPr lang="en-GB" smtClean="0"/>
              <a:t>08/07/2016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39197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6BE541-03DD-0248-B642-1E732CDED7DE}" type="datetime1">
              <a:rPr lang="en-GB" smtClean="0"/>
              <a:t>08/07/2016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59336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D7B355-43E5-9740-AECE-56D7E36DC108}" type="datetime1">
              <a:rPr lang="en-GB" smtClean="0"/>
              <a:t>08/07/2016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51464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15795-6476-5448-95D5-46E35C3D3EE1}" type="datetime1">
              <a:rPr lang="en-GB" smtClean="0"/>
              <a:t>08/07/2016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70766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74243-6730-014D-AB3A-FA84B384ABD8}" type="datetime1">
              <a:rPr lang="en-GB" smtClean="0"/>
              <a:t>08/07/2016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78135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19AEE-73C3-5141-950E-A4C5041C598C}" type="datetime1">
              <a:rPr lang="en-GB" smtClean="0"/>
              <a:t>08/07/2016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4A5F4-96AE-124D-AE53-02EBFD2AB3EE}" type="slidenum">
              <a:rPr lang="en-US" smtClean="0"/>
              <a:t>‹#›</a:t>
            </a:fld>
            <a:endParaRPr lang="en-US"/>
          </a:p>
        </p:txBody>
      </p:sp>
    </p:spTree>
    <p:extLst>
      <p:ext uri="{BB962C8B-B14F-4D97-AF65-F5344CB8AC3E}">
        <p14:creationId xmlns:p14="http://schemas.microsoft.com/office/powerpoint/2010/main" val="11909206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EECD5-C6DC-DF4D-B181-D633E4A215F7}" type="datetime1">
              <a:rPr lang="en-GB" smtClean="0"/>
              <a:t>08/07/2016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4A5F4-96AE-124D-AE53-02EBFD2AB3EE}" type="slidenum">
              <a:rPr lang="en-US" smtClean="0"/>
              <a:t>‹#›</a:t>
            </a:fld>
            <a:endParaRPr lang="en-US"/>
          </a:p>
        </p:txBody>
      </p:sp>
    </p:spTree>
    <p:extLst>
      <p:ext uri="{BB962C8B-B14F-4D97-AF65-F5344CB8AC3E}">
        <p14:creationId xmlns:p14="http://schemas.microsoft.com/office/powerpoint/2010/main" val="142595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tiff"/><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0622"/>
            <a:ext cx="9144000" cy="2045731"/>
          </a:xfrm>
        </p:spPr>
        <p:txBody>
          <a:bodyPr>
            <a:normAutofit fontScale="90000"/>
          </a:bodyPr>
          <a:lstStyle/>
          <a:p>
            <a:r>
              <a:rPr lang="en-US" dirty="0"/>
              <a:t>East Timorese online language practices (crossing </a:t>
            </a:r>
            <a:r>
              <a:rPr lang="en-US"/>
              <a:t>borders)</a:t>
            </a:r>
            <a:br>
              <a:rPr lang="en-US"/>
            </a:br>
            <a:endParaRPr lang="en-US" dirty="0"/>
          </a:p>
        </p:txBody>
      </p:sp>
      <p:sp>
        <p:nvSpPr>
          <p:cNvPr id="3" name="Subtitle 2"/>
          <p:cNvSpPr>
            <a:spLocks noGrp="1"/>
          </p:cNvSpPr>
          <p:nvPr>
            <p:ph type="subTitle" idx="1"/>
          </p:nvPr>
        </p:nvSpPr>
        <p:spPr>
          <a:xfrm>
            <a:off x="1524000" y="3602038"/>
            <a:ext cx="9144000" cy="2346407"/>
          </a:xfrm>
        </p:spPr>
        <p:txBody>
          <a:bodyPr vert="horz" lIns="91440" tIns="45720" rIns="91440" bIns="45720" rtlCol="0" anchor="t">
            <a:normAutofit/>
          </a:bodyPr>
          <a:lstStyle/>
          <a:p>
            <a:pPr algn="l"/>
            <a:r>
              <a:rPr lang="en-US" dirty="0"/>
              <a:t>Susana </a:t>
            </a:r>
            <a:r>
              <a:rPr lang="en-US" dirty="0" err="1"/>
              <a:t>Afonso</a:t>
            </a:r>
            <a:r>
              <a:rPr lang="en-US" dirty="0"/>
              <a:t> (University of Exeter)</a:t>
            </a:r>
          </a:p>
          <a:p>
            <a:pPr algn="l"/>
            <a:r>
              <a:rPr lang="en-US" dirty="0"/>
              <a:t>     </a:t>
            </a:r>
          </a:p>
          <a:p>
            <a:r>
              <a:rPr lang="en-US" dirty="0"/>
              <a:t>                                         Francesco </a:t>
            </a:r>
            <a:r>
              <a:rPr lang="en-US" dirty="0" err="1"/>
              <a:t>Goglia</a:t>
            </a:r>
            <a:r>
              <a:rPr lang="en-US" dirty="0"/>
              <a:t> (University of Exeter)</a:t>
            </a:r>
          </a:p>
          <a:p>
            <a:endParaRPr lang="en-US" dirty="0"/>
          </a:p>
          <a:p>
            <a:pPr algn="l"/>
            <a:r>
              <a:rPr lang="en-US" dirty="0"/>
              <a:t>              John Hajek (University of Melbourne)</a:t>
            </a:r>
          </a:p>
          <a:p>
            <a:pPr algn="l"/>
            <a:endParaRPr lang="en-US" dirty="0"/>
          </a:p>
          <a:p>
            <a:pPr algn="l"/>
            <a:endParaRPr lang="en-US" dirty="0"/>
          </a:p>
          <a:p>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1</a:t>
            </a:fld>
            <a:endParaRPr lang="en-US"/>
          </a:p>
        </p:txBody>
      </p:sp>
    </p:spTree>
    <p:extLst>
      <p:ext uri="{BB962C8B-B14F-4D97-AF65-F5344CB8AC3E}">
        <p14:creationId xmlns:p14="http://schemas.microsoft.com/office/powerpoint/2010/main" val="38793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1" y="1015518"/>
            <a:ext cx="5580913" cy="5603646"/>
          </a:xfrm>
          <a:prstGeom prst="rect">
            <a:avLst/>
          </a:prstGeom>
        </p:spPr>
      </p:pic>
      <p:sp>
        <p:nvSpPr>
          <p:cNvPr id="24" name="Title 23"/>
          <p:cNvSpPr>
            <a:spLocks noGrp="1"/>
          </p:cNvSpPr>
          <p:nvPr>
            <p:ph type="title"/>
          </p:nvPr>
        </p:nvSpPr>
        <p:spPr>
          <a:xfrm>
            <a:off x="276861" y="-167137"/>
            <a:ext cx="10515600" cy="1325563"/>
          </a:xfrm>
        </p:spPr>
        <p:txBody>
          <a:bodyPr/>
          <a:lstStyle/>
          <a:p>
            <a:r>
              <a:rPr lang="en-US" dirty="0"/>
              <a:t>Use of English</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609600"/>
            <a:ext cx="4584700" cy="6248400"/>
          </a:xfrm>
          <a:prstGeom prst="rect">
            <a:avLst/>
          </a:prstGeom>
        </p:spPr>
      </p:pic>
      <p:sp>
        <p:nvSpPr>
          <p:cNvPr id="2" name="Slide Number Placeholder 1"/>
          <p:cNvSpPr>
            <a:spLocks noGrp="1"/>
          </p:cNvSpPr>
          <p:nvPr>
            <p:ph type="sldNum" sz="quarter" idx="12"/>
          </p:nvPr>
        </p:nvSpPr>
        <p:spPr/>
        <p:txBody>
          <a:bodyPr/>
          <a:lstStyle/>
          <a:p>
            <a:fld id="{C924A5F4-96AE-124D-AE53-02EBFD2AB3EE}" type="slidenum">
              <a:rPr lang="en-US" smtClean="0"/>
              <a:t>10</a:t>
            </a:fld>
            <a:endParaRPr lang="en-US"/>
          </a:p>
        </p:txBody>
      </p:sp>
      <p:cxnSp>
        <p:nvCxnSpPr>
          <p:cNvPr id="6" name="Straight Arrow Connector 5"/>
          <p:cNvCxnSpPr/>
          <p:nvPr/>
        </p:nvCxnSpPr>
        <p:spPr>
          <a:xfrm>
            <a:off x="369363" y="3615722"/>
            <a:ext cx="1756436" cy="1335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64283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1538"/>
          </a:xfrm>
        </p:spPr>
        <p:txBody>
          <a:bodyPr>
            <a:normAutofit/>
          </a:bodyPr>
          <a:lstStyle/>
          <a:p>
            <a:r>
              <a:rPr lang="en-US" dirty="0"/>
              <a:t>Mixed utterances</a:t>
            </a:r>
          </a:p>
        </p:txBody>
      </p:sp>
      <p:pic>
        <p:nvPicPr>
          <p:cNvPr id="4" name="Content Placeholder 3"/>
          <p:cNvPicPr>
            <a:picLocks noGrp="1" noChangeAspect="1"/>
          </p:cNvPicPr>
          <p:nvPr>
            <p:ph idx="1"/>
          </p:nvPr>
        </p:nvPicPr>
        <p:blipFill>
          <a:blip r:embed="rId3"/>
          <a:stretch>
            <a:fillRect/>
          </a:stretch>
        </p:blipFill>
        <p:spPr>
          <a:xfrm>
            <a:off x="6442901" y="365126"/>
            <a:ext cx="4574235" cy="4351338"/>
          </a:xfrm>
          <a:prstGeom prst="rect">
            <a:avLst/>
          </a:prstGeom>
        </p:spPr>
      </p:pic>
      <p:pic>
        <p:nvPicPr>
          <p:cNvPr id="5" name="Picture 4"/>
          <p:cNvPicPr>
            <a:picLocks noChangeAspect="1"/>
          </p:cNvPicPr>
          <p:nvPr/>
        </p:nvPicPr>
        <p:blipFill>
          <a:blip r:embed="rId4"/>
          <a:stretch>
            <a:fillRect/>
          </a:stretch>
        </p:blipFill>
        <p:spPr>
          <a:xfrm>
            <a:off x="6324660" y="4800922"/>
            <a:ext cx="5308600" cy="1866900"/>
          </a:xfrm>
          <a:prstGeom prst="rect">
            <a:avLst/>
          </a:prstGeom>
        </p:spPr>
      </p:pic>
      <p:sp>
        <p:nvSpPr>
          <p:cNvPr id="6" name="TextBox 5"/>
          <p:cNvSpPr txBox="1"/>
          <p:nvPr/>
        </p:nvSpPr>
        <p:spPr>
          <a:xfrm>
            <a:off x="3270672" y="5153791"/>
            <a:ext cx="2924175" cy="1015663"/>
          </a:xfrm>
          <a:prstGeom prst="rect">
            <a:avLst/>
          </a:prstGeom>
          <a:noFill/>
        </p:spPr>
        <p:txBody>
          <a:bodyPr wrap="square" rtlCol="0" anchor="t">
            <a:spAutoFit/>
          </a:bodyPr>
          <a:lstStyle/>
          <a:p>
            <a:r>
              <a:rPr lang="en-US" sz="2000" b="1" dirty="0">
                <a:solidFill>
                  <a:srgbClr val="FF0000"/>
                </a:solidFill>
              </a:rPr>
              <a:t>Portuguese (</a:t>
            </a:r>
            <a:r>
              <a:rPr lang="en-US" sz="2000" b="1" i="1" dirty="0" err="1">
                <a:solidFill>
                  <a:srgbClr val="FF0000"/>
                </a:solidFill>
              </a:rPr>
              <a:t>tabom</a:t>
            </a:r>
            <a:r>
              <a:rPr lang="en-US" sz="2000" b="1" i="1" dirty="0">
                <a:solidFill>
                  <a:srgbClr val="FF0000"/>
                </a:solidFill>
              </a:rPr>
              <a:t>; pa</a:t>
            </a:r>
            <a:r>
              <a:rPr lang="en-US" sz="2000" b="1" dirty="0">
                <a:solidFill>
                  <a:srgbClr val="FF0000"/>
                </a:solidFill>
              </a:rPr>
              <a:t>) and </a:t>
            </a:r>
            <a:r>
              <a:rPr lang="en-US" sz="2000" b="1" dirty="0" err="1">
                <a:solidFill>
                  <a:srgbClr val="FF0000"/>
                </a:solidFill>
              </a:rPr>
              <a:t>Tetun</a:t>
            </a:r>
            <a:endParaRPr lang="en-US" sz="2000" b="1" dirty="0">
              <a:solidFill>
                <a:srgbClr val="FF0000"/>
              </a:solidFill>
            </a:endParaRPr>
          </a:p>
          <a:p>
            <a:endParaRPr lang="en-US" sz="2000" b="1" i="1" dirty="0">
              <a:solidFill>
                <a:srgbClr val="FF0000"/>
              </a:solidFill>
            </a:endParaRPr>
          </a:p>
        </p:txBody>
      </p:sp>
      <p:sp>
        <p:nvSpPr>
          <p:cNvPr id="3" name="Slide Number Placeholder 2"/>
          <p:cNvSpPr>
            <a:spLocks noGrp="1"/>
          </p:cNvSpPr>
          <p:nvPr>
            <p:ph type="sldNum" sz="quarter" idx="12"/>
          </p:nvPr>
        </p:nvSpPr>
        <p:spPr/>
        <p:txBody>
          <a:bodyPr/>
          <a:lstStyle/>
          <a:p>
            <a:fld id="{C924A5F4-96AE-124D-AE53-02EBFD2AB3EE}" type="slidenum">
              <a:rPr lang="en-US" smtClean="0"/>
              <a:t>11</a:t>
            </a:fld>
            <a:endParaRPr lang="en-US"/>
          </a:p>
        </p:txBody>
      </p:sp>
      <p:sp>
        <p:nvSpPr>
          <p:cNvPr id="8" name="Oval 7"/>
          <p:cNvSpPr/>
          <p:nvPr/>
        </p:nvSpPr>
        <p:spPr>
          <a:xfrm>
            <a:off x="8489700" y="5666516"/>
            <a:ext cx="3329902"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34124" y="5939686"/>
            <a:ext cx="2743200" cy="707886"/>
          </a:xfrm>
          <a:prstGeom prst="rect">
            <a:avLst/>
          </a:prstGeom>
        </p:spPr>
        <p:txBody>
          <a:bodyPr rtlCol="0">
            <a:spAutoFit/>
          </a:bodyPr>
          <a:lstStyle/>
          <a:p>
            <a:pPr algn="ctr"/>
            <a:r>
              <a:rPr lang="en-US" sz="2000" b="1" dirty="0" err="1">
                <a:solidFill>
                  <a:srgbClr val="538135"/>
                </a:solidFill>
                <a:latin typeface="Calibri" charset="0"/>
              </a:rPr>
              <a:t>Fataluku</a:t>
            </a:r>
            <a:r>
              <a:rPr lang="en-US" sz="2000" b="1" dirty="0">
                <a:solidFill>
                  <a:srgbClr val="538135"/>
                </a:solidFill>
                <a:latin typeface="Calibri" charset="0"/>
              </a:rPr>
              <a:t> </a:t>
            </a:r>
            <a:r>
              <a:rPr lang="en-US" sz="2000" b="1" dirty="0">
                <a:solidFill>
                  <a:srgbClr val="538135"/>
                </a:solidFill>
              </a:rPr>
              <a:t>and </a:t>
            </a:r>
            <a:r>
              <a:rPr lang="en-US" sz="2000" b="1" dirty="0" err="1">
                <a:solidFill>
                  <a:srgbClr val="538135"/>
                </a:solidFill>
              </a:rPr>
              <a:t>Tetun</a:t>
            </a:r>
            <a:r>
              <a:rPr lang="en-US" sz="2000" b="1" dirty="0">
                <a:solidFill>
                  <a:srgbClr val="538135"/>
                </a:solidFill>
              </a:rPr>
              <a:t> (</a:t>
            </a:r>
            <a:r>
              <a:rPr lang="en-US" sz="2000" b="1" i="1" dirty="0" err="1">
                <a:solidFill>
                  <a:srgbClr val="538135"/>
                </a:solidFill>
              </a:rPr>
              <a:t>kampanha</a:t>
            </a:r>
            <a:r>
              <a:rPr lang="en-US" sz="2000" b="1" i="1" dirty="0">
                <a:solidFill>
                  <a:srgbClr val="538135"/>
                </a:solidFill>
              </a:rPr>
              <a:t>)</a:t>
            </a:r>
            <a:r>
              <a:rPr lang="en-US" i="1" dirty="0"/>
              <a:t> </a:t>
            </a:r>
            <a:endParaRPr lang="en-US" dirty="0"/>
          </a:p>
        </p:txBody>
      </p:sp>
    </p:spTree>
    <p:extLst>
      <p:ext uri="{BB962C8B-B14F-4D97-AF65-F5344CB8AC3E}">
        <p14:creationId xmlns:p14="http://schemas.microsoft.com/office/powerpoint/2010/main" val="131479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867685" y="975574"/>
            <a:ext cx="6019515" cy="5882425"/>
          </a:xfrm>
          <a:prstGeom prst="rect">
            <a:avLst/>
          </a:prstGeom>
        </p:spPr>
      </p:pic>
      <p:sp>
        <p:nvSpPr>
          <p:cNvPr id="8" name="TextBox 7"/>
          <p:cNvSpPr txBox="1"/>
          <p:nvPr/>
        </p:nvSpPr>
        <p:spPr>
          <a:xfrm>
            <a:off x="2691381" y="1965279"/>
            <a:ext cx="2797792" cy="646331"/>
          </a:xfrm>
          <a:prstGeom prst="rect">
            <a:avLst/>
          </a:prstGeom>
          <a:noFill/>
        </p:spPr>
        <p:txBody>
          <a:bodyPr wrap="square" rtlCol="0">
            <a:spAutoFit/>
          </a:bodyPr>
          <a:lstStyle/>
          <a:p>
            <a:r>
              <a:rPr lang="en-US" b="1" dirty="0">
                <a:solidFill>
                  <a:srgbClr val="FF0000"/>
                </a:solidFill>
              </a:rPr>
              <a:t>FORMAL ANNOUNCEMENT IN TETUN</a:t>
            </a:r>
          </a:p>
        </p:txBody>
      </p:sp>
      <p:sp>
        <p:nvSpPr>
          <p:cNvPr id="9" name="TextBox 8"/>
          <p:cNvSpPr txBox="1"/>
          <p:nvPr/>
        </p:nvSpPr>
        <p:spPr>
          <a:xfrm>
            <a:off x="3404690" y="5734882"/>
            <a:ext cx="1978926" cy="923330"/>
          </a:xfrm>
          <a:prstGeom prst="rect">
            <a:avLst/>
          </a:prstGeom>
          <a:noFill/>
        </p:spPr>
        <p:txBody>
          <a:bodyPr wrap="square" rtlCol="0">
            <a:spAutoFit/>
          </a:bodyPr>
          <a:lstStyle/>
          <a:p>
            <a:r>
              <a:rPr lang="en-US" b="1" dirty="0">
                <a:solidFill>
                  <a:srgbClr val="FF0000"/>
                </a:solidFill>
              </a:rPr>
              <a:t>ENGLISH COMMENT BY AN EAST TIMORESE</a:t>
            </a:r>
          </a:p>
        </p:txBody>
      </p:sp>
      <p:sp>
        <p:nvSpPr>
          <p:cNvPr id="11" name="Title 10"/>
          <p:cNvSpPr>
            <a:spLocks noGrp="1"/>
          </p:cNvSpPr>
          <p:nvPr>
            <p:ph type="title"/>
          </p:nvPr>
        </p:nvSpPr>
        <p:spPr>
          <a:xfrm>
            <a:off x="0" y="0"/>
            <a:ext cx="10515600" cy="1325563"/>
          </a:xfrm>
        </p:spPr>
        <p:txBody>
          <a:bodyPr/>
          <a:lstStyle/>
          <a:p>
            <a:r>
              <a:rPr lang="en-US" dirty="0"/>
              <a:t>Code alternation</a:t>
            </a:r>
          </a:p>
        </p:txBody>
      </p:sp>
      <p:sp>
        <p:nvSpPr>
          <p:cNvPr id="2" name="Slide Number Placeholder 1"/>
          <p:cNvSpPr>
            <a:spLocks noGrp="1"/>
          </p:cNvSpPr>
          <p:nvPr>
            <p:ph type="sldNum" sz="quarter" idx="12"/>
          </p:nvPr>
        </p:nvSpPr>
        <p:spPr/>
        <p:txBody>
          <a:bodyPr/>
          <a:lstStyle/>
          <a:p>
            <a:fld id="{C924A5F4-96AE-124D-AE53-02EBFD2AB3EE}" type="slidenum">
              <a:rPr lang="en-US" smtClean="0"/>
              <a:t>12</a:t>
            </a:fld>
            <a:endParaRPr lang="en-US"/>
          </a:p>
        </p:txBody>
      </p:sp>
    </p:spTree>
    <p:extLst>
      <p:ext uri="{BB962C8B-B14F-4D97-AF65-F5344CB8AC3E}">
        <p14:creationId xmlns:p14="http://schemas.microsoft.com/office/powerpoint/2010/main" val="57716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146749" y="1578659"/>
            <a:ext cx="6299200" cy="4503572"/>
            <a:chOff x="5225576" y="173251"/>
            <a:chExt cx="6299200" cy="450357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576" y="173251"/>
              <a:ext cx="6299200" cy="3454400"/>
            </a:xfrm>
            <a:prstGeom prst="rect">
              <a:avLst/>
            </a:prstGeom>
          </p:spPr>
        </p:pic>
        <p:pic>
          <p:nvPicPr>
            <p:cNvPr id="9" name="Picture 8"/>
            <p:cNvPicPr>
              <a:picLocks noChangeAspect="1"/>
            </p:cNvPicPr>
            <p:nvPr/>
          </p:nvPicPr>
          <p:blipFill>
            <a:blip r:embed="rId4"/>
            <a:stretch>
              <a:fillRect/>
            </a:stretch>
          </p:blipFill>
          <p:spPr>
            <a:xfrm>
              <a:off x="5225576" y="3737023"/>
              <a:ext cx="6146800" cy="939800"/>
            </a:xfrm>
            <a:prstGeom prst="rect">
              <a:avLst/>
            </a:prstGeom>
            <a:noFill/>
          </p:spPr>
        </p:pic>
      </p:grpSp>
      <p:sp>
        <p:nvSpPr>
          <p:cNvPr id="11" name="TextBox 10"/>
          <p:cNvSpPr txBox="1"/>
          <p:nvPr/>
        </p:nvSpPr>
        <p:spPr>
          <a:xfrm>
            <a:off x="2598001" y="5060950"/>
            <a:ext cx="2491524" cy="369888"/>
          </a:xfrm>
          <a:prstGeom prst="rect">
            <a:avLst/>
          </a:prstGeom>
          <a:noFill/>
        </p:spPr>
        <p:txBody>
          <a:bodyPr wrap="square" rtlCol="0" anchor="t">
            <a:spAutoFit/>
          </a:bodyPr>
          <a:lstStyle/>
          <a:p>
            <a:r>
              <a:rPr lang="en-US" b="1" dirty="0">
                <a:solidFill>
                  <a:srgbClr val="FF0000"/>
                </a:solidFill>
              </a:rPr>
              <a:t>ENGLISH/ ITALIAN </a:t>
            </a:r>
          </a:p>
        </p:txBody>
      </p:sp>
      <p:sp>
        <p:nvSpPr>
          <p:cNvPr id="12" name="TextBox 11"/>
          <p:cNvSpPr txBox="1"/>
          <p:nvPr/>
        </p:nvSpPr>
        <p:spPr>
          <a:xfrm>
            <a:off x="9805358" y="2167978"/>
            <a:ext cx="2397718" cy="646331"/>
          </a:xfrm>
          <a:prstGeom prst="rect">
            <a:avLst/>
          </a:prstGeom>
          <a:noFill/>
        </p:spPr>
        <p:txBody>
          <a:bodyPr wrap="square" rtlCol="0">
            <a:spAutoFit/>
          </a:bodyPr>
          <a:lstStyle/>
          <a:p>
            <a:r>
              <a:rPr lang="en-US" b="1" dirty="0">
                <a:solidFill>
                  <a:srgbClr val="FF0000"/>
                </a:solidFill>
              </a:rPr>
              <a:t>ANNOUNCEMENT IN TETUN</a:t>
            </a:r>
          </a:p>
        </p:txBody>
      </p:sp>
      <p:sp>
        <p:nvSpPr>
          <p:cNvPr id="13" name="Title 12"/>
          <p:cNvSpPr>
            <a:spLocks noGrp="1"/>
          </p:cNvSpPr>
          <p:nvPr>
            <p:ph type="title"/>
          </p:nvPr>
        </p:nvSpPr>
        <p:spPr>
          <a:xfrm>
            <a:off x="210403" y="69841"/>
            <a:ext cx="10515600" cy="1325563"/>
          </a:xfrm>
        </p:spPr>
        <p:txBody>
          <a:bodyPr/>
          <a:lstStyle/>
          <a:p>
            <a:r>
              <a:rPr lang="en-US"/>
              <a:t>Code alternation</a:t>
            </a:r>
            <a:endParaRPr lang="en-US" dirty="0"/>
          </a:p>
        </p:txBody>
      </p:sp>
      <p:sp>
        <p:nvSpPr>
          <p:cNvPr id="2" name="Slide Number Placeholder 1"/>
          <p:cNvSpPr>
            <a:spLocks noGrp="1"/>
          </p:cNvSpPr>
          <p:nvPr>
            <p:ph type="sldNum" sz="quarter" idx="12"/>
          </p:nvPr>
        </p:nvSpPr>
        <p:spPr/>
        <p:txBody>
          <a:bodyPr/>
          <a:lstStyle/>
          <a:p>
            <a:fld id="{C924A5F4-96AE-124D-AE53-02EBFD2AB3EE}" type="slidenum">
              <a:rPr lang="en-US" smtClean="0"/>
              <a:t>13</a:t>
            </a:fld>
            <a:endParaRPr lang="en-US"/>
          </a:p>
        </p:txBody>
      </p:sp>
      <p:pic>
        <p:nvPicPr>
          <p:cNvPr id="3" name="Picture 2"/>
          <p:cNvPicPr>
            <a:picLocks noChangeAspect="1"/>
          </p:cNvPicPr>
          <p:nvPr/>
        </p:nvPicPr>
        <p:blipFill>
          <a:blip r:embed="rId5"/>
          <a:stretch>
            <a:fillRect/>
          </a:stretch>
        </p:blipFill>
        <p:spPr>
          <a:xfrm>
            <a:off x="0" y="2167978"/>
            <a:ext cx="5002213" cy="2423792"/>
          </a:xfrm>
          <a:prstGeom prst="rect">
            <a:avLst/>
          </a:prstGeom>
        </p:spPr>
      </p:pic>
      <p:cxnSp>
        <p:nvCxnSpPr>
          <p:cNvPr id="14" name="Straight Arrow Connector 13"/>
          <p:cNvCxnSpPr/>
          <p:nvPr/>
        </p:nvCxnSpPr>
        <p:spPr>
          <a:xfrm flipV="1">
            <a:off x="7935859" y="3402958"/>
            <a:ext cx="720876" cy="43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Arrow Connector 14"/>
          <p:cNvCxnSpPr/>
          <p:nvPr/>
        </p:nvCxnSpPr>
        <p:spPr>
          <a:xfrm flipV="1">
            <a:off x="6815778" y="3896856"/>
            <a:ext cx="720876" cy="43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Arrow Connector 15"/>
          <p:cNvCxnSpPr/>
          <p:nvPr/>
        </p:nvCxnSpPr>
        <p:spPr>
          <a:xfrm flipV="1">
            <a:off x="5270044" y="4125838"/>
            <a:ext cx="2405387" cy="14238"/>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flipV="1">
            <a:off x="5270578" y="4388016"/>
            <a:ext cx="720876" cy="43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Oval 3"/>
          <p:cNvSpPr/>
          <p:nvPr/>
        </p:nvSpPr>
        <p:spPr>
          <a:xfrm>
            <a:off x="9349892" y="3808461"/>
            <a:ext cx="997244" cy="4191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62638" y="4153389"/>
            <a:ext cx="1190439" cy="21113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17925" y="3278188"/>
            <a:ext cx="955244"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4938" y="3513138"/>
            <a:ext cx="1204209" cy="238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26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alternation</a:t>
            </a:r>
          </a:p>
        </p:txBody>
      </p:sp>
      <p:pic>
        <p:nvPicPr>
          <p:cNvPr id="6" name="Content Placeholder 5"/>
          <p:cNvPicPr>
            <a:picLocks noGrp="1" noChangeAspect="1"/>
          </p:cNvPicPr>
          <p:nvPr>
            <p:ph idx="1"/>
          </p:nvPr>
        </p:nvPicPr>
        <p:blipFill>
          <a:blip r:embed="rId3"/>
          <a:stretch>
            <a:fillRect/>
          </a:stretch>
        </p:blipFill>
        <p:spPr>
          <a:xfrm>
            <a:off x="1358523" y="2118360"/>
            <a:ext cx="5322110" cy="4603115"/>
          </a:xfrm>
        </p:spPr>
      </p:pic>
      <p:sp>
        <p:nvSpPr>
          <p:cNvPr id="4" name="Slide Number Placeholder 3"/>
          <p:cNvSpPr>
            <a:spLocks noGrp="1"/>
          </p:cNvSpPr>
          <p:nvPr>
            <p:ph type="sldNum" sz="quarter" idx="12"/>
          </p:nvPr>
        </p:nvSpPr>
        <p:spPr/>
        <p:txBody>
          <a:bodyPr/>
          <a:lstStyle/>
          <a:p>
            <a:fld id="{C924A5F4-96AE-124D-AE53-02EBFD2AB3EE}" type="slidenum">
              <a:rPr lang="en-US" smtClean="0"/>
              <a:t>14</a:t>
            </a:fld>
            <a:endParaRPr lang="en-US"/>
          </a:p>
        </p:txBody>
      </p:sp>
      <p:sp>
        <p:nvSpPr>
          <p:cNvPr id="7" name="TextBox 6"/>
          <p:cNvSpPr txBox="1"/>
          <p:nvPr/>
        </p:nvSpPr>
        <p:spPr>
          <a:xfrm>
            <a:off x="6027738" y="2851145"/>
            <a:ext cx="2743200" cy="369332"/>
          </a:xfrm>
          <a:prstGeom prst="rect">
            <a:avLst/>
          </a:prstGeom>
        </p:spPr>
        <p:txBody>
          <a:bodyPr rtlCol="0">
            <a:spAutoFit/>
          </a:bodyPr>
          <a:lstStyle/>
          <a:p>
            <a:pPr algn="ctr"/>
            <a:r>
              <a:rPr lang="en-US" b="1" dirty="0">
                <a:solidFill>
                  <a:srgbClr val="FF0000"/>
                </a:solidFill>
              </a:rPr>
              <a:t>Italian </a:t>
            </a:r>
          </a:p>
        </p:txBody>
      </p:sp>
      <p:sp>
        <p:nvSpPr>
          <p:cNvPr id="8" name="TextBox 7"/>
          <p:cNvSpPr txBox="1"/>
          <p:nvPr/>
        </p:nvSpPr>
        <p:spPr>
          <a:xfrm>
            <a:off x="6592310" y="5418749"/>
            <a:ext cx="2743200" cy="369332"/>
          </a:xfrm>
          <a:prstGeom prst="rect">
            <a:avLst/>
          </a:prstGeom>
        </p:spPr>
        <p:txBody>
          <a:bodyPr rtlCol="0">
            <a:spAutoFit/>
          </a:bodyPr>
          <a:lstStyle/>
          <a:p>
            <a:pPr algn="ctr"/>
            <a:r>
              <a:rPr lang="en-US" b="1" dirty="0" err="1">
                <a:solidFill>
                  <a:srgbClr val="0070C0"/>
                </a:solidFill>
              </a:rPr>
              <a:t>Tetun</a:t>
            </a:r>
            <a:r>
              <a:rPr lang="en-US" b="1" dirty="0">
                <a:solidFill>
                  <a:srgbClr val="0070C0"/>
                </a:solidFill>
              </a:rPr>
              <a:t> (or Portuguese?)</a:t>
            </a:r>
          </a:p>
        </p:txBody>
      </p:sp>
      <p:pic>
        <p:nvPicPr>
          <p:cNvPr id="9" name="Content Placeholder 4" descr="Screen Shot 2016-03-30 at 22.52.02.png"/>
          <p:cNvPicPr>
            <a:picLocks noChangeAspect="1"/>
          </p:cNvPicPr>
          <p:nvPr/>
        </p:nvPicPr>
        <p:blipFill>
          <a:blip r:embed="rId4"/>
          <a:stretch>
            <a:fillRect/>
          </a:stretch>
        </p:blipFill>
        <p:spPr>
          <a:xfrm>
            <a:off x="6027738" y="246063"/>
            <a:ext cx="5962650" cy="2197560"/>
          </a:xfrm>
          <a:prstGeom prst="rect">
            <a:avLst/>
          </a:prstGeom>
        </p:spPr>
      </p:pic>
    </p:spTree>
    <p:extLst>
      <p:ext uri="{BB962C8B-B14F-4D97-AF65-F5344CB8AC3E}">
        <p14:creationId xmlns:p14="http://schemas.microsoft.com/office/powerpoint/2010/main" val="184146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a:t>
            </a:r>
            <a:r>
              <a:rPr lang="en-US" dirty="0" err="1"/>
              <a:t>lect</a:t>
            </a:r>
            <a:r>
              <a:rPr lang="en-US" dirty="0"/>
              <a:t>"</a:t>
            </a:r>
          </a:p>
        </p:txBody>
      </p:sp>
      <p:pic>
        <p:nvPicPr>
          <p:cNvPr id="6" name="Picture 5"/>
          <p:cNvPicPr>
            <a:picLocks noChangeAspect="1"/>
          </p:cNvPicPr>
          <p:nvPr/>
        </p:nvPicPr>
        <p:blipFill>
          <a:blip r:embed="rId3"/>
          <a:stretch>
            <a:fillRect/>
          </a:stretch>
        </p:blipFill>
        <p:spPr>
          <a:xfrm>
            <a:off x="2931831" y="1910723"/>
            <a:ext cx="6388100" cy="1524000"/>
          </a:xfrm>
          <a:prstGeom prst="rect">
            <a:avLst/>
          </a:prstGeom>
        </p:spPr>
      </p:pic>
      <p:sp>
        <p:nvSpPr>
          <p:cNvPr id="3" name="Slide Number Placeholder 2"/>
          <p:cNvSpPr>
            <a:spLocks noGrp="1"/>
          </p:cNvSpPr>
          <p:nvPr>
            <p:ph type="sldNum" sz="quarter" idx="12"/>
          </p:nvPr>
        </p:nvSpPr>
        <p:spPr/>
        <p:txBody>
          <a:bodyPr/>
          <a:lstStyle/>
          <a:p>
            <a:fld id="{C924A5F4-96AE-124D-AE53-02EBFD2AB3EE}" type="slidenum">
              <a:rPr lang="en-US" smtClean="0"/>
              <a:t>15</a:t>
            </a:fld>
            <a:endParaRPr lang="en-US"/>
          </a:p>
        </p:txBody>
      </p:sp>
      <p:pic>
        <p:nvPicPr>
          <p:cNvPr id="4" name="Picture 3"/>
          <p:cNvPicPr>
            <a:picLocks noChangeAspect="1"/>
          </p:cNvPicPr>
          <p:nvPr/>
        </p:nvPicPr>
        <p:blipFill>
          <a:blip r:embed="rId4"/>
          <a:stretch>
            <a:fillRect/>
          </a:stretch>
        </p:blipFill>
        <p:spPr>
          <a:xfrm>
            <a:off x="2901950" y="4052888"/>
            <a:ext cx="6383338" cy="1294563"/>
          </a:xfrm>
          <a:prstGeom prst="rect">
            <a:avLst/>
          </a:prstGeom>
        </p:spPr>
      </p:pic>
      <p:sp>
        <p:nvSpPr>
          <p:cNvPr id="5" name="Oval 4"/>
          <p:cNvSpPr/>
          <p:nvPr/>
        </p:nvSpPr>
        <p:spPr>
          <a:xfrm>
            <a:off x="4206240" y="2202173"/>
            <a:ext cx="1082040" cy="32766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28760" y="1804404"/>
            <a:ext cx="3063240" cy="1938992"/>
          </a:xfrm>
          <a:prstGeom prst="rect">
            <a:avLst/>
          </a:prstGeom>
          <a:noFill/>
        </p:spPr>
        <p:txBody>
          <a:bodyPr wrap="square" rtlCol="0">
            <a:spAutoFit/>
          </a:bodyPr>
          <a:lstStyle/>
          <a:p>
            <a:r>
              <a:rPr lang="en-US" sz="2000" b="1" i="1" dirty="0" err="1">
                <a:solidFill>
                  <a:schemeClr val="accent2">
                    <a:lumMod val="75000"/>
                  </a:schemeClr>
                </a:solidFill>
              </a:rPr>
              <a:t>Rogai</a:t>
            </a:r>
            <a:r>
              <a:rPr lang="en-US" sz="2000" b="1" i="1" dirty="0">
                <a:solidFill>
                  <a:schemeClr val="accent2">
                    <a:lumMod val="75000"/>
                  </a:schemeClr>
                </a:solidFill>
              </a:rPr>
              <a:t> </a:t>
            </a:r>
            <a:r>
              <a:rPr lang="en-US" sz="2000" b="1" i="1" dirty="0" err="1">
                <a:solidFill>
                  <a:schemeClr val="accent2">
                    <a:lumMod val="75000"/>
                  </a:schemeClr>
                </a:solidFill>
              </a:rPr>
              <a:t>por</a:t>
            </a:r>
            <a:r>
              <a:rPr lang="en-US" sz="2000" b="1" i="1" dirty="0">
                <a:solidFill>
                  <a:schemeClr val="accent2">
                    <a:lumMod val="75000"/>
                  </a:schemeClr>
                </a:solidFill>
              </a:rPr>
              <a:t> </a:t>
            </a:r>
            <a:r>
              <a:rPr lang="en-US" sz="2000" b="1" i="1" dirty="0" err="1">
                <a:solidFill>
                  <a:schemeClr val="accent2">
                    <a:lumMod val="75000"/>
                  </a:schemeClr>
                </a:solidFill>
              </a:rPr>
              <a:t>nós</a:t>
            </a:r>
            <a:r>
              <a:rPr lang="en-US" sz="2000" b="1" i="1" dirty="0">
                <a:solidFill>
                  <a:schemeClr val="accent2">
                    <a:lumMod val="75000"/>
                  </a:schemeClr>
                </a:solidFill>
              </a:rPr>
              <a:t> </a:t>
            </a:r>
            <a:r>
              <a:rPr lang="en-US" sz="2000" b="1" dirty="0">
                <a:solidFill>
                  <a:schemeClr val="accent2">
                    <a:lumMod val="75000"/>
                  </a:schemeClr>
                </a:solidFill>
              </a:rPr>
              <a:t>– ‘pray for us’</a:t>
            </a:r>
          </a:p>
          <a:p>
            <a:endParaRPr lang="en-US" sz="2000" b="1" dirty="0">
              <a:solidFill>
                <a:schemeClr val="accent2">
                  <a:lumMod val="75000"/>
                </a:schemeClr>
              </a:solidFill>
            </a:endParaRPr>
          </a:p>
          <a:p>
            <a:r>
              <a:rPr lang="en-US" sz="2000" b="1" dirty="0" err="1">
                <a:solidFill>
                  <a:schemeClr val="accent2">
                    <a:lumMod val="75000"/>
                  </a:schemeClr>
                </a:solidFill>
              </a:rPr>
              <a:t>Rogai</a:t>
            </a:r>
            <a:r>
              <a:rPr lang="en-US" sz="2000" b="1" dirty="0">
                <a:solidFill>
                  <a:schemeClr val="accent2">
                    <a:lumMod val="75000"/>
                  </a:schemeClr>
                </a:solidFill>
              </a:rPr>
              <a:t>, 2PL – disappeared from standard Portuguese; </a:t>
            </a:r>
          </a:p>
          <a:p>
            <a:r>
              <a:rPr lang="en-US" sz="2000" b="1" dirty="0">
                <a:solidFill>
                  <a:schemeClr val="accent2">
                    <a:lumMod val="75000"/>
                  </a:schemeClr>
                </a:solidFill>
              </a:rPr>
              <a:t>Dialectal OR used in church</a:t>
            </a:r>
          </a:p>
        </p:txBody>
      </p:sp>
      <p:sp>
        <p:nvSpPr>
          <p:cNvPr id="8" name="TextBox 7"/>
          <p:cNvSpPr txBox="1"/>
          <p:nvPr/>
        </p:nvSpPr>
        <p:spPr>
          <a:xfrm>
            <a:off x="8666004" y="4211309"/>
            <a:ext cx="3038316" cy="2554545"/>
          </a:xfrm>
          <a:prstGeom prst="rect">
            <a:avLst/>
          </a:prstGeom>
          <a:noFill/>
        </p:spPr>
        <p:txBody>
          <a:bodyPr wrap="square" rtlCol="0">
            <a:spAutoFit/>
          </a:bodyPr>
          <a:lstStyle/>
          <a:p>
            <a:r>
              <a:rPr lang="en-US" sz="2000" b="1" i="1" dirty="0" err="1">
                <a:solidFill>
                  <a:srgbClr val="0070C0"/>
                </a:solidFill>
              </a:rPr>
              <a:t>ciascuna</a:t>
            </a:r>
            <a:r>
              <a:rPr lang="en-US" sz="2000" b="1" i="1" dirty="0">
                <a:solidFill>
                  <a:srgbClr val="0070C0"/>
                </a:solidFill>
              </a:rPr>
              <a:t> </a:t>
            </a:r>
            <a:r>
              <a:rPr lang="en-US" sz="2000" b="1" dirty="0">
                <a:solidFill>
                  <a:srgbClr val="0070C0"/>
                </a:solidFill>
              </a:rPr>
              <a:t>– ‘each one’ (female)</a:t>
            </a:r>
          </a:p>
          <a:p>
            <a:endParaRPr lang="en-US" sz="2000" b="1" dirty="0">
              <a:solidFill>
                <a:srgbClr val="0070C0"/>
              </a:solidFill>
            </a:endParaRPr>
          </a:p>
          <a:p>
            <a:r>
              <a:rPr lang="en-US" sz="2000" b="1" dirty="0">
                <a:solidFill>
                  <a:srgbClr val="0070C0"/>
                </a:solidFill>
              </a:rPr>
              <a:t>“</a:t>
            </a:r>
            <a:r>
              <a:rPr lang="en-US" sz="2000" b="1" dirty="0" err="1">
                <a:solidFill>
                  <a:srgbClr val="0070C0"/>
                </a:solidFill>
              </a:rPr>
              <a:t>Tutti</a:t>
            </a:r>
            <a:r>
              <a:rPr lang="en-US" sz="2000" b="1" dirty="0">
                <a:solidFill>
                  <a:srgbClr val="0070C0"/>
                </a:solidFill>
              </a:rPr>
              <a:t> e </a:t>
            </a:r>
            <a:r>
              <a:rPr lang="en-US" sz="2000" b="1" dirty="0" err="1">
                <a:solidFill>
                  <a:srgbClr val="0070C0"/>
                </a:solidFill>
              </a:rPr>
              <a:t>tutte</a:t>
            </a:r>
            <a:r>
              <a:rPr lang="en-US" sz="2000" b="1" dirty="0">
                <a:solidFill>
                  <a:srgbClr val="0070C0"/>
                </a:solidFill>
              </a:rPr>
              <a:t>/ </a:t>
            </a:r>
            <a:r>
              <a:rPr lang="en-US" sz="2000" b="1" dirty="0" err="1">
                <a:solidFill>
                  <a:srgbClr val="0070C0"/>
                </a:solidFill>
              </a:rPr>
              <a:t>ciascuno</a:t>
            </a:r>
            <a:r>
              <a:rPr lang="en-US" sz="2000" b="1" dirty="0">
                <a:solidFill>
                  <a:srgbClr val="0070C0"/>
                </a:solidFill>
              </a:rPr>
              <a:t> e </a:t>
            </a:r>
            <a:r>
              <a:rPr lang="en-US" sz="2000" b="1" dirty="0" err="1">
                <a:solidFill>
                  <a:srgbClr val="0070C0"/>
                </a:solidFill>
              </a:rPr>
              <a:t>ciascuna</a:t>
            </a:r>
            <a:r>
              <a:rPr lang="en-US" sz="2000" b="1" dirty="0">
                <a:solidFill>
                  <a:srgbClr val="0070C0"/>
                </a:solidFill>
              </a:rPr>
              <a:t>” very much associated to religious contexts (what a priest would say”</a:t>
            </a:r>
          </a:p>
        </p:txBody>
      </p:sp>
      <p:sp>
        <p:nvSpPr>
          <p:cNvPr id="9" name="Oval 8"/>
          <p:cNvSpPr/>
          <p:nvPr/>
        </p:nvSpPr>
        <p:spPr>
          <a:xfrm>
            <a:off x="7074824" y="4913749"/>
            <a:ext cx="983673" cy="36043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893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157163"/>
            <a:ext cx="5208454" cy="1792287"/>
          </a:xfrm>
        </p:spPr>
        <p:txBody>
          <a:bodyPr>
            <a:normAutofit/>
          </a:bodyPr>
          <a:lstStyle/>
          <a:p>
            <a:r>
              <a:rPr lang="en-US"/>
              <a:t>Code-switching</a:t>
            </a:r>
            <a:endParaRPr lang="en-US" dirty="0"/>
          </a:p>
        </p:txBody>
      </p:sp>
      <p:grpSp>
        <p:nvGrpSpPr>
          <p:cNvPr id="11" name="Group 10"/>
          <p:cNvGrpSpPr/>
          <p:nvPr/>
        </p:nvGrpSpPr>
        <p:grpSpPr>
          <a:xfrm>
            <a:off x="5876925" y="0"/>
            <a:ext cx="6216345" cy="5970462"/>
            <a:chOff x="5616812" y="189645"/>
            <a:chExt cx="5642591" cy="5294431"/>
          </a:xfrm>
        </p:grpSpPr>
        <p:pic>
          <p:nvPicPr>
            <p:cNvPr id="6" name="Picture 5"/>
            <p:cNvPicPr>
              <a:picLocks noChangeAspect="1"/>
            </p:cNvPicPr>
            <p:nvPr/>
          </p:nvPicPr>
          <p:blipFill>
            <a:blip r:embed="rId3"/>
            <a:stretch>
              <a:fillRect/>
            </a:stretch>
          </p:blipFill>
          <p:spPr>
            <a:xfrm>
              <a:off x="5616812" y="189645"/>
              <a:ext cx="5642591" cy="5294431"/>
            </a:xfrm>
            <a:prstGeom prst="rect">
              <a:avLst/>
            </a:prstGeom>
          </p:spPr>
        </p:pic>
        <p:sp>
          <p:nvSpPr>
            <p:cNvPr id="7" name="Oval 6"/>
            <p:cNvSpPr/>
            <p:nvPr/>
          </p:nvSpPr>
          <p:spPr>
            <a:xfrm>
              <a:off x="9502957" y="900544"/>
              <a:ext cx="528992" cy="332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9998106" y="586646"/>
              <a:ext cx="463179" cy="3138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4"/>
          <a:stretch>
            <a:fillRect/>
          </a:stretch>
        </p:blipFill>
        <p:spPr>
          <a:xfrm>
            <a:off x="292100" y="2836860"/>
            <a:ext cx="4838700" cy="673100"/>
          </a:xfrm>
          <a:prstGeom prst="rect">
            <a:avLst/>
          </a:prstGeom>
        </p:spPr>
      </p:pic>
      <p:sp>
        <p:nvSpPr>
          <p:cNvPr id="12" name="Oval 11"/>
          <p:cNvSpPr/>
          <p:nvPr/>
        </p:nvSpPr>
        <p:spPr>
          <a:xfrm>
            <a:off x="4462818" y="2836860"/>
            <a:ext cx="545910" cy="35484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4735773" y="3289110"/>
            <a:ext cx="0" cy="76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74360" y="4150789"/>
            <a:ext cx="2193357" cy="369332"/>
          </a:xfrm>
          <a:prstGeom prst="rect">
            <a:avLst/>
          </a:prstGeom>
          <a:noFill/>
        </p:spPr>
        <p:txBody>
          <a:bodyPr wrap="none" rtlCol="0">
            <a:spAutoFit/>
          </a:bodyPr>
          <a:lstStyle/>
          <a:p>
            <a:r>
              <a:rPr lang="en-US" dirty="0" err="1"/>
              <a:t>Abraços</a:t>
            </a:r>
            <a:r>
              <a:rPr lang="en-US" dirty="0"/>
              <a:t> (Portuguese)</a:t>
            </a:r>
          </a:p>
        </p:txBody>
      </p:sp>
      <p:sp>
        <p:nvSpPr>
          <p:cNvPr id="3" name="Slide Number Placeholder 2"/>
          <p:cNvSpPr>
            <a:spLocks noGrp="1"/>
          </p:cNvSpPr>
          <p:nvPr>
            <p:ph type="sldNum" sz="quarter" idx="12"/>
          </p:nvPr>
        </p:nvSpPr>
        <p:spPr/>
        <p:txBody>
          <a:bodyPr/>
          <a:lstStyle/>
          <a:p>
            <a:fld id="{C924A5F4-96AE-124D-AE53-02EBFD2AB3EE}" type="slidenum">
              <a:rPr lang="en-US" smtClean="0"/>
              <a:t>16</a:t>
            </a:fld>
            <a:endParaRPr lang="en-US"/>
          </a:p>
        </p:txBody>
      </p:sp>
      <p:sp>
        <p:nvSpPr>
          <p:cNvPr id="4" name="TextBox 3"/>
          <p:cNvSpPr txBox="1"/>
          <p:nvPr/>
        </p:nvSpPr>
        <p:spPr>
          <a:xfrm>
            <a:off x="8693932" y="5980892"/>
            <a:ext cx="2743200" cy="646331"/>
          </a:xfrm>
          <a:prstGeom prst="rect">
            <a:avLst/>
          </a:prstGeom>
        </p:spPr>
        <p:txBody>
          <a:bodyPr rtlCol="0">
            <a:spAutoFit/>
          </a:bodyPr>
          <a:lstStyle/>
          <a:p>
            <a:pPr algn="ctr"/>
            <a:r>
              <a:rPr lang="en-US" b="1" dirty="0">
                <a:solidFill>
                  <a:srgbClr val="00B050"/>
                </a:solidFill>
              </a:rPr>
              <a:t>INDONESIAN (different versions, though)</a:t>
            </a:r>
          </a:p>
        </p:txBody>
      </p:sp>
      <p:sp>
        <p:nvSpPr>
          <p:cNvPr id="5" name="TextBox 4"/>
          <p:cNvSpPr txBox="1"/>
          <p:nvPr/>
        </p:nvSpPr>
        <p:spPr>
          <a:xfrm>
            <a:off x="11375986" y="5520965"/>
            <a:ext cx="1273629" cy="477054"/>
          </a:xfrm>
          <a:prstGeom prst="rect">
            <a:avLst/>
          </a:prstGeom>
        </p:spPr>
        <p:txBody>
          <a:bodyPr rtlCol="0">
            <a:spAutoFit/>
          </a:bodyPr>
          <a:lstStyle/>
          <a:p>
            <a:pPr algn="ctr"/>
            <a:r>
              <a:rPr lang="en-US" sz="2500" b="1" dirty="0">
                <a:solidFill>
                  <a:srgbClr val="FF0000"/>
                </a:solidFill>
              </a:rPr>
              <a:t>?</a:t>
            </a:r>
          </a:p>
        </p:txBody>
      </p:sp>
    </p:spTree>
    <p:extLst>
      <p:ext uri="{BB962C8B-B14F-4D97-AF65-F5344CB8AC3E}">
        <p14:creationId xmlns:p14="http://schemas.microsoft.com/office/powerpoint/2010/main" val="179007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Code-switching</a:t>
            </a:r>
          </a:p>
        </p:txBody>
      </p:sp>
      <p:sp>
        <p:nvSpPr>
          <p:cNvPr id="4" name="Slide Number Placeholder 3"/>
          <p:cNvSpPr>
            <a:spLocks noGrp="1"/>
          </p:cNvSpPr>
          <p:nvPr>
            <p:ph type="sldNum" sz="quarter" idx="12"/>
          </p:nvPr>
        </p:nvSpPr>
        <p:spPr/>
        <p:txBody>
          <a:bodyPr/>
          <a:lstStyle/>
          <a:p>
            <a:fld id="{C924A5F4-96AE-124D-AE53-02EBFD2AB3EE}" type="slidenum">
              <a:rPr lang="en-US" smtClean="0"/>
              <a:t>17</a:t>
            </a:fld>
            <a:endParaRPr lang="en-US"/>
          </a:p>
        </p:txBody>
      </p:sp>
      <p:pic>
        <p:nvPicPr>
          <p:cNvPr id="13" name="Content Placeholder 4" descr="Screen Shot 2016-03-30 at 22.38.17.png"/>
          <p:cNvPicPr>
            <a:picLocks noChangeAspect="1"/>
          </p:cNvPicPr>
          <p:nvPr/>
        </p:nvPicPr>
        <p:blipFill>
          <a:blip r:embed="rId3"/>
          <a:stretch>
            <a:fillRect/>
          </a:stretch>
        </p:blipFill>
        <p:spPr>
          <a:xfrm>
            <a:off x="6393450" y="1342259"/>
            <a:ext cx="4710113" cy="4459225"/>
          </a:xfrm>
          <a:prstGeom prst="rect">
            <a:avLst/>
          </a:prstGeom>
        </p:spPr>
      </p:pic>
      <p:pic>
        <p:nvPicPr>
          <p:cNvPr id="14" name="Picture 13"/>
          <p:cNvPicPr>
            <a:picLocks noChangeAspect="1"/>
          </p:cNvPicPr>
          <p:nvPr/>
        </p:nvPicPr>
        <p:blipFill>
          <a:blip r:embed="rId4"/>
          <a:stretch>
            <a:fillRect/>
          </a:stretch>
        </p:blipFill>
        <p:spPr>
          <a:xfrm>
            <a:off x="542687" y="2831418"/>
            <a:ext cx="5002213" cy="2423792"/>
          </a:xfrm>
          <a:prstGeom prst="rect">
            <a:avLst/>
          </a:prstGeom>
        </p:spPr>
      </p:pic>
      <p:sp>
        <p:nvSpPr>
          <p:cNvPr id="3" name="Oval 2"/>
          <p:cNvSpPr/>
          <p:nvPr/>
        </p:nvSpPr>
        <p:spPr>
          <a:xfrm>
            <a:off x="1539240" y="4373880"/>
            <a:ext cx="883920" cy="289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2545080" y="4511040"/>
            <a:ext cx="883920" cy="3505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Calque</a:t>
            </a:r>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18</a:t>
            </a:fld>
            <a:endParaRPr lang="en-US"/>
          </a:p>
        </p:txBody>
      </p:sp>
      <p:grpSp>
        <p:nvGrpSpPr>
          <p:cNvPr id="13" name="Group 12"/>
          <p:cNvGrpSpPr/>
          <p:nvPr/>
        </p:nvGrpSpPr>
        <p:grpSpPr>
          <a:xfrm>
            <a:off x="838200" y="1690688"/>
            <a:ext cx="6172200" cy="4445000"/>
            <a:chOff x="838200" y="1690688"/>
            <a:chExt cx="6172200" cy="4445000"/>
          </a:xfrm>
        </p:grpSpPr>
        <p:grpSp>
          <p:nvGrpSpPr>
            <p:cNvPr id="10" name="Group 9"/>
            <p:cNvGrpSpPr/>
            <p:nvPr/>
          </p:nvGrpSpPr>
          <p:grpSpPr>
            <a:xfrm>
              <a:off x="838200" y="1690688"/>
              <a:ext cx="6172200" cy="4445000"/>
              <a:chOff x="838200" y="1690688"/>
              <a:chExt cx="6172200" cy="4445000"/>
            </a:xfrm>
          </p:grpSpPr>
          <p:pic>
            <p:nvPicPr>
              <p:cNvPr id="5" name="Picture 4"/>
              <p:cNvPicPr>
                <a:picLocks noChangeAspect="1"/>
              </p:cNvPicPr>
              <p:nvPr/>
            </p:nvPicPr>
            <p:blipFill>
              <a:blip r:embed="rId3"/>
              <a:stretch>
                <a:fillRect/>
              </a:stretch>
            </p:blipFill>
            <p:spPr>
              <a:xfrm>
                <a:off x="838200" y="1690688"/>
                <a:ext cx="6172200" cy="4445000"/>
              </a:xfrm>
              <a:prstGeom prst="rect">
                <a:avLst/>
              </a:prstGeom>
            </p:spPr>
          </p:pic>
          <p:sp>
            <p:nvSpPr>
              <p:cNvPr id="6" name="Oval 5"/>
              <p:cNvSpPr/>
              <p:nvPr/>
            </p:nvSpPr>
            <p:spPr>
              <a:xfrm>
                <a:off x="3357349" y="2361062"/>
                <a:ext cx="1460311" cy="43672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flipH="1">
              <a:off x="4924697" y="2090057"/>
              <a:ext cx="600892" cy="43107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239000" y="2090057"/>
            <a:ext cx="2743200" cy="1200329"/>
          </a:xfrm>
          <a:prstGeom prst="rect">
            <a:avLst/>
          </a:prstGeom>
          <a:noFill/>
        </p:spPr>
        <p:txBody>
          <a:bodyPr wrap="square" rtlCol="0">
            <a:spAutoFit/>
          </a:bodyPr>
          <a:lstStyle/>
          <a:p>
            <a:r>
              <a:rPr lang="en-US" sz="2400" u="sng" dirty="0">
                <a:solidFill>
                  <a:srgbClr val="00B050"/>
                </a:solidFill>
              </a:rPr>
              <a:t>Portuguese</a:t>
            </a:r>
            <a:r>
              <a:rPr lang="en-US" sz="2400" dirty="0">
                <a:solidFill>
                  <a:srgbClr val="00B050"/>
                </a:solidFill>
              </a:rPr>
              <a:t>: </a:t>
            </a:r>
            <a:r>
              <a:rPr lang="en-US" sz="2400" i="1" dirty="0" err="1">
                <a:solidFill>
                  <a:srgbClr val="00B050"/>
                </a:solidFill>
              </a:rPr>
              <a:t>dar</a:t>
            </a:r>
            <a:r>
              <a:rPr lang="en-US" sz="2400" i="1" dirty="0">
                <a:solidFill>
                  <a:srgbClr val="00B050"/>
                </a:solidFill>
              </a:rPr>
              <a:t> um toque </a:t>
            </a:r>
            <a:r>
              <a:rPr lang="en-US" sz="2400" dirty="0">
                <a:solidFill>
                  <a:srgbClr val="00B050"/>
                </a:solidFill>
              </a:rPr>
              <a:t>(give me a ring)</a:t>
            </a:r>
          </a:p>
        </p:txBody>
      </p:sp>
      <p:sp>
        <p:nvSpPr>
          <p:cNvPr id="7" name="Oval 6"/>
          <p:cNvSpPr/>
          <p:nvPr/>
        </p:nvSpPr>
        <p:spPr>
          <a:xfrm>
            <a:off x="1903413" y="2310704"/>
            <a:ext cx="897313" cy="5086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4027791"/>
            <a:ext cx="3901440" cy="1200329"/>
          </a:xfrm>
          <a:prstGeom prst="rect">
            <a:avLst/>
          </a:prstGeom>
        </p:spPr>
        <p:txBody>
          <a:bodyPr wrap="square" rtlCol="0">
            <a:spAutoFit/>
          </a:bodyPr>
          <a:lstStyle/>
          <a:p>
            <a:pPr algn="ctr"/>
            <a:r>
              <a:rPr lang="en-US" sz="2400" dirty="0">
                <a:solidFill>
                  <a:srgbClr val="FF0000"/>
                </a:solidFill>
              </a:rPr>
              <a:t>Interesting/ interested - </a:t>
            </a:r>
          </a:p>
          <a:p>
            <a:pPr algn="ctr"/>
            <a:r>
              <a:rPr lang="en-US" sz="2400" dirty="0">
                <a:solidFill>
                  <a:srgbClr val="FF0000"/>
                </a:solidFill>
              </a:rPr>
              <a:t>Only one form is used as the adjective</a:t>
            </a:r>
          </a:p>
        </p:txBody>
      </p:sp>
    </p:spTree>
    <p:extLst>
      <p:ext uri="{BB962C8B-B14F-4D97-AF65-F5344CB8AC3E}">
        <p14:creationId xmlns:p14="http://schemas.microsoft.com/office/powerpoint/2010/main" val="194448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 and questions</a:t>
            </a:r>
          </a:p>
        </p:txBody>
      </p:sp>
      <p:sp>
        <p:nvSpPr>
          <p:cNvPr id="3" name="Content Placeholder 2"/>
          <p:cNvSpPr>
            <a:spLocks noGrp="1"/>
          </p:cNvSpPr>
          <p:nvPr>
            <p:ph idx="1"/>
          </p:nvPr>
        </p:nvSpPr>
        <p:spPr>
          <a:xfrm>
            <a:off x="838200" y="1530350"/>
            <a:ext cx="10515600" cy="5140702"/>
          </a:xfrm>
        </p:spPr>
        <p:txBody>
          <a:bodyPr vert="horz" lIns="91440" tIns="45720" rIns="91440" bIns="45720" rtlCol="0" anchor="t">
            <a:normAutofit/>
          </a:bodyPr>
          <a:lstStyle/>
          <a:p>
            <a:r>
              <a:rPr lang="en-US" dirty="0"/>
              <a:t>Facebook is a very rich environment in which we can observe truncated repertoires because language is used spontaneously</a:t>
            </a:r>
          </a:p>
          <a:p>
            <a:r>
              <a:rPr lang="en-US" dirty="0"/>
              <a:t>These examples can also be </a:t>
            </a:r>
            <a:r>
              <a:rPr lang="en-US" dirty="0" err="1"/>
              <a:t>analysed</a:t>
            </a:r>
            <a:r>
              <a:rPr lang="en-US" dirty="0"/>
              <a:t> through the lens of the virtual linguistic landscape which delineates "power relations among the coexisting linguistic choices in the cyber space community" (</a:t>
            </a:r>
            <a:r>
              <a:rPr lang="en-US" dirty="0" err="1"/>
              <a:t>Ivkovic</a:t>
            </a:r>
            <a:r>
              <a:rPr lang="en-US" dirty="0"/>
              <a:t> and </a:t>
            </a:r>
            <a:r>
              <a:rPr lang="en-US" dirty="0" err="1"/>
              <a:t>Lotherington</a:t>
            </a:r>
            <a:r>
              <a:rPr lang="en-US" dirty="0"/>
              <a:t>, 2009: 19): </a:t>
            </a:r>
          </a:p>
          <a:p>
            <a:pPr marL="0" indent="0">
              <a:buNone/>
            </a:pPr>
            <a:r>
              <a:rPr lang="en-US" dirty="0"/>
              <a:t>        - English clearly dominates in the Australian context</a:t>
            </a:r>
          </a:p>
          <a:p>
            <a:pPr marL="0" indent="0">
              <a:buNone/>
            </a:pPr>
            <a:r>
              <a:rPr lang="en-US" dirty="0"/>
              <a:t>        - Portuguese in the Portuguese context</a:t>
            </a:r>
          </a:p>
          <a:p>
            <a:pPr marL="0" indent="0">
              <a:buNone/>
            </a:pPr>
            <a:r>
              <a:rPr lang="en-US" dirty="0"/>
              <a:t>        - Portuguese and </a:t>
            </a:r>
            <a:r>
              <a:rPr lang="en-US" dirty="0" err="1"/>
              <a:t>Tetun</a:t>
            </a:r>
            <a:r>
              <a:rPr lang="en-US" dirty="0"/>
              <a:t> are most visible in UK</a:t>
            </a:r>
          </a:p>
          <a:p>
            <a:pPr marL="0" indent="0">
              <a:buNone/>
            </a:pPr>
            <a:r>
              <a:rPr lang="en-US" dirty="0"/>
              <a:t>        - Italian and </a:t>
            </a:r>
            <a:r>
              <a:rPr lang="en-US" dirty="0" err="1"/>
              <a:t>Tetun</a:t>
            </a:r>
            <a:r>
              <a:rPr lang="en-US" dirty="0"/>
              <a:t>/Portuguese are most visible in Italy</a:t>
            </a:r>
          </a:p>
          <a:p>
            <a:pPr marL="0" indent="0">
              <a:buNone/>
            </a:pPr>
            <a:r>
              <a:rPr lang="en-US" dirty="0"/>
              <a:t>        - The national languages and Indonesian barely present</a:t>
            </a:r>
          </a:p>
        </p:txBody>
      </p:sp>
      <p:sp>
        <p:nvSpPr>
          <p:cNvPr id="4" name="Slide Number Placeholder 3"/>
          <p:cNvSpPr>
            <a:spLocks noGrp="1"/>
          </p:cNvSpPr>
          <p:nvPr>
            <p:ph type="sldNum" sz="quarter" idx="12"/>
          </p:nvPr>
        </p:nvSpPr>
        <p:spPr/>
        <p:txBody>
          <a:bodyPr/>
          <a:lstStyle/>
          <a:p>
            <a:fld id="{C924A5F4-96AE-124D-AE53-02EBFD2AB3EE}" type="slidenum">
              <a:rPr lang="en-US" smtClean="0"/>
              <a:t>19</a:t>
            </a:fld>
            <a:endParaRPr lang="en-US"/>
          </a:p>
        </p:txBody>
      </p:sp>
    </p:spTree>
    <p:extLst>
      <p:ext uri="{BB962C8B-B14F-4D97-AF65-F5344CB8AC3E}">
        <p14:creationId xmlns:p14="http://schemas.microsoft.com/office/powerpoint/2010/main" val="4124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plan</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 </a:t>
            </a:r>
            <a:r>
              <a:rPr lang="en-US" dirty="0" err="1"/>
              <a:t>Mutilingualism</a:t>
            </a:r>
            <a:r>
              <a:rPr lang="en-US" dirty="0"/>
              <a:t> in the immigration context</a:t>
            </a:r>
          </a:p>
          <a:p>
            <a:pPr marL="0" indent="0">
              <a:buNone/>
            </a:pPr>
            <a:r>
              <a:rPr lang="en-US" dirty="0"/>
              <a:t>- Linguistic </a:t>
            </a:r>
            <a:r>
              <a:rPr lang="en-US" dirty="0" err="1"/>
              <a:t>cybercology</a:t>
            </a:r>
            <a:endParaRPr lang="en-US" dirty="0"/>
          </a:p>
          <a:p>
            <a:pPr marL="0" indent="0">
              <a:buNone/>
            </a:pPr>
            <a:r>
              <a:rPr lang="en-US" dirty="0"/>
              <a:t>- Situating the East Timorese diaspora</a:t>
            </a:r>
          </a:p>
          <a:p>
            <a:pPr marL="0" indent="0">
              <a:buNone/>
            </a:pPr>
            <a:r>
              <a:rPr lang="en-US" dirty="0"/>
              <a:t>- Online language practices: discussion of examples</a:t>
            </a:r>
          </a:p>
          <a:p>
            <a:pPr marL="0" indent="0">
              <a:buNone/>
            </a:pPr>
            <a:r>
              <a:rPr lang="en-US" dirty="0"/>
              <a:t>- Concluding remarks and questions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2</a:t>
            </a:fld>
            <a:endParaRPr lang="en-US"/>
          </a:p>
        </p:txBody>
      </p:sp>
    </p:spTree>
    <p:extLst>
      <p:ext uri="{BB962C8B-B14F-4D97-AF65-F5344CB8AC3E}">
        <p14:creationId xmlns:p14="http://schemas.microsoft.com/office/powerpoint/2010/main" val="155949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remarks and questions</a:t>
            </a:r>
          </a:p>
        </p:txBody>
      </p:sp>
      <p:sp>
        <p:nvSpPr>
          <p:cNvPr id="3" name="Content Placeholder 2"/>
          <p:cNvSpPr>
            <a:spLocks noGrp="1"/>
          </p:cNvSpPr>
          <p:nvPr>
            <p:ph idx="1"/>
          </p:nvPr>
        </p:nvSpPr>
        <p:spPr>
          <a:xfrm>
            <a:off x="838200" y="1479550"/>
            <a:ext cx="10515600" cy="5289161"/>
          </a:xfrm>
        </p:spPr>
        <p:txBody>
          <a:bodyPr vert="horz" lIns="91440" tIns="45720" rIns="91440" bIns="45720" rtlCol="0" anchor="t">
            <a:normAutofit/>
          </a:bodyPr>
          <a:lstStyle/>
          <a:p>
            <a:r>
              <a:rPr lang="en-US" dirty="0"/>
              <a:t>Wide range of linguistic phenomena can be found (not surprising given the nature of the virtual realm) - and great difference between countries</a:t>
            </a:r>
          </a:p>
          <a:p>
            <a:r>
              <a:rPr lang="en-US" dirty="0"/>
              <a:t>The boundary between fragment languages is often blurred </a:t>
            </a:r>
            <a:r>
              <a:rPr lang="en-US" dirty="0" err="1"/>
              <a:t>viz</a:t>
            </a:r>
            <a:r>
              <a:rPr lang="en-US" dirty="0"/>
              <a:t>-à-</a:t>
            </a:r>
            <a:r>
              <a:rPr lang="en-US" dirty="0" err="1"/>
              <a:t>viz</a:t>
            </a:r>
            <a:r>
              <a:rPr lang="en-US" dirty="0"/>
              <a:t> Portuguese and Tetum, e.g. </a:t>
            </a:r>
            <a:r>
              <a:rPr lang="en-US" i="1" dirty="0" err="1"/>
              <a:t>obrigada</a:t>
            </a:r>
            <a:r>
              <a:rPr lang="en-US" i="1" dirty="0"/>
              <a:t> e </a:t>
            </a:r>
            <a:r>
              <a:rPr lang="en-US" i="1" dirty="0" err="1"/>
              <a:t>igualmente</a:t>
            </a:r>
            <a:r>
              <a:rPr lang="en-US" dirty="0"/>
              <a:t>, </a:t>
            </a:r>
            <a:r>
              <a:rPr lang="en-US" i="1" dirty="0" err="1"/>
              <a:t>bom</a:t>
            </a:r>
            <a:r>
              <a:rPr lang="en-US" i="1" dirty="0"/>
              <a:t> </a:t>
            </a:r>
            <a:r>
              <a:rPr lang="en-US" i="1" dirty="0" err="1"/>
              <a:t>susessu</a:t>
            </a:r>
            <a:endParaRPr lang="en-US" i="1" dirty="0"/>
          </a:p>
          <a:p>
            <a:r>
              <a:rPr lang="en-US" dirty="0"/>
              <a:t>Standardization strongest for Portuguese and English – </a:t>
            </a:r>
            <a:r>
              <a:rPr lang="en-US" dirty="0" err="1"/>
              <a:t>Tetun</a:t>
            </a:r>
            <a:r>
              <a:rPr lang="en-US" dirty="0"/>
              <a:t> shows more variability, e.g. spelling</a:t>
            </a:r>
          </a:p>
          <a:p>
            <a:r>
              <a:rPr lang="en-US" dirty="0"/>
              <a:t>Fragments are often reduced in meaning and phatic-like (Miller 2008), e.g. </a:t>
            </a:r>
            <a:r>
              <a:rPr lang="en-US" i="1" dirty="0"/>
              <a:t>amen, all the best</a:t>
            </a:r>
            <a:r>
              <a:rPr lang="en-US" dirty="0"/>
              <a:t>, </a:t>
            </a:r>
            <a:r>
              <a:rPr lang="en-US" i="1" dirty="0" err="1"/>
              <a:t>furak</a:t>
            </a:r>
            <a:r>
              <a:rPr lang="en-US" i="1" dirty="0"/>
              <a:t> </a:t>
            </a:r>
            <a:r>
              <a:rPr lang="en-US" i="1" dirty="0" err="1"/>
              <a:t>losss</a:t>
            </a:r>
            <a:r>
              <a:rPr lang="en-US" dirty="0"/>
              <a:t>, etc.... Not indicative of language capacity of their authors.</a:t>
            </a:r>
          </a:p>
          <a:p>
            <a:r>
              <a:rPr lang="en-US" dirty="0"/>
              <a:t>The religious </a:t>
            </a:r>
            <a:r>
              <a:rPr lang="en-US" dirty="0" err="1"/>
              <a:t>lect</a:t>
            </a:r>
            <a:r>
              <a:rPr lang="en-US" dirty="0"/>
              <a:t> is a new dimension in Timorese </a:t>
            </a:r>
            <a:r>
              <a:rPr lang="en-US" dirty="0" err="1"/>
              <a:t>languaging</a:t>
            </a:r>
            <a:r>
              <a:rPr lang="en-US" dirty="0"/>
              <a:t> online worth further exploration</a:t>
            </a:r>
          </a:p>
          <a:p>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20</a:t>
            </a:fld>
            <a:endParaRPr lang="en-US"/>
          </a:p>
        </p:txBody>
      </p:sp>
    </p:spTree>
    <p:extLst>
      <p:ext uri="{BB962C8B-B14F-4D97-AF65-F5344CB8AC3E}">
        <p14:creationId xmlns:p14="http://schemas.microsoft.com/office/powerpoint/2010/main" val="7071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Multilingualism in the immigration context</a:t>
            </a:r>
          </a:p>
        </p:txBody>
      </p:sp>
      <p:sp>
        <p:nvSpPr>
          <p:cNvPr id="3" name="Content Placeholder 2"/>
          <p:cNvSpPr>
            <a:spLocks noGrp="1"/>
          </p:cNvSpPr>
          <p:nvPr>
            <p:ph idx="1"/>
          </p:nvPr>
        </p:nvSpPr>
        <p:spPr>
          <a:xfrm>
            <a:off x="838200" y="1825625"/>
            <a:ext cx="10515600" cy="4696592"/>
          </a:xfrm>
        </p:spPr>
        <p:txBody>
          <a:bodyPr vert="horz" lIns="91440" tIns="45720" rIns="91440" bIns="45720" rtlCol="0" anchor="t">
            <a:normAutofit/>
          </a:bodyPr>
          <a:lstStyle/>
          <a:p>
            <a:pPr marL="0" indent="0">
              <a:buNone/>
            </a:pPr>
            <a:r>
              <a:rPr lang="en-US" dirty="0"/>
              <a:t>- Language repertoires are reshaped and different languages (or rather "specific semiotic resources" </a:t>
            </a:r>
            <a:r>
              <a:rPr lang="en-US" dirty="0" err="1"/>
              <a:t>Blommaert</a:t>
            </a:r>
            <a:r>
              <a:rPr lang="en-US" dirty="0"/>
              <a:t>, 2010: 102) come in contact in different contexts</a:t>
            </a:r>
          </a:p>
          <a:p>
            <a:pPr marL="0" indent="0">
              <a:buNone/>
            </a:pPr>
            <a:r>
              <a:rPr lang="en-US" dirty="0"/>
              <a:t>- The language repertoires change according to the ecology they find themselves in (UK, Australia, Portugal)</a:t>
            </a:r>
          </a:p>
          <a:p>
            <a:pPr marL="0" indent="0">
              <a:buNone/>
            </a:pPr>
            <a:r>
              <a:rPr lang="en-US" dirty="0"/>
              <a:t>- Transnational nature(s) of immigrant groups (e.g. East Timorese are Portuguese citizens in Europe, but not in Australia)</a:t>
            </a:r>
          </a:p>
          <a:p>
            <a:pPr marL="0" indent="0">
              <a:buNone/>
            </a:pPr>
            <a:r>
              <a:rPr lang="en-US" dirty="0"/>
              <a:t>- Today there is a new virtual language ecology which blurs boundaries between previously separated physical environment (speakers are now able to speak, read and write at any time in any place)</a:t>
            </a:r>
          </a:p>
          <a:p>
            <a:pPr marL="0" indent="0">
              <a:buNone/>
            </a:pPr>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3</a:t>
            </a:fld>
            <a:endParaRPr lang="en-US"/>
          </a:p>
        </p:txBody>
      </p:sp>
    </p:spTree>
    <p:extLst>
      <p:ext uri="{BB962C8B-B14F-4D97-AF65-F5344CB8AC3E}">
        <p14:creationId xmlns:p14="http://schemas.microsoft.com/office/powerpoint/2010/main" val="165606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a:t>
            </a:r>
            <a:r>
              <a:rPr lang="en-US" dirty="0" err="1"/>
              <a:t>cybercology</a:t>
            </a:r>
            <a:r>
              <a:rPr lang="en-US" dirty="0"/>
              <a:t> </a:t>
            </a:r>
            <a:br>
              <a:rPr lang="en-US" dirty="0"/>
            </a:br>
            <a:r>
              <a:rPr lang="en-US" sz="3000" dirty="0"/>
              <a:t>(</a:t>
            </a:r>
            <a:r>
              <a:rPr lang="en-US" sz="3000" dirty="0" err="1"/>
              <a:t>Ivkovic</a:t>
            </a:r>
            <a:r>
              <a:rPr lang="en-US" sz="3000" dirty="0"/>
              <a:t> and </a:t>
            </a:r>
            <a:r>
              <a:rPr lang="en-US" sz="3000" dirty="0" err="1"/>
              <a:t>Lotherington</a:t>
            </a:r>
            <a:r>
              <a:rPr lang="en-US" sz="3000" dirty="0"/>
              <a:t>, 2009)</a:t>
            </a:r>
          </a:p>
        </p:txBody>
      </p:sp>
      <p:sp>
        <p:nvSpPr>
          <p:cNvPr id="3" name="Content Placeholder 2"/>
          <p:cNvSpPr>
            <a:spLocks noGrp="1"/>
          </p:cNvSpPr>
          <p:nvPr>
            <p:ph idx="1"/>
          </p:nvPr>
        </p:nvSpPr>
        <p:spPr/>
        <p:txBody>
          <a:bodyPr vert="horz" lIns="91440" tIns="45720" rIns="91440" bIns="45720" rtlCol="0" anchor="t">
            <a:normAutofit lnSpcReduction="10000"/>
          </a:bodyPr>
          <a:lstStyle/>
          <a:p>
            <a:pPr>
              <a:lnSpc>
                <a:spcPct val="100000"/>
              </a:lnSpc>
              <a:spcBef>
                <a:spcPts val="0"/>
              </a:spcBef>
            </a:pPr>
            <a:r>
              <a:rPr lang="en-US" dirty="0"/>
              <a:t>Languages coexist and are used in the digital space:</a:t>
            </a:r>
          </a:p>
          <a:p>
            <a:pPr>
              <a:lnSpc>
                <a:spcPct val="100000"/>
              </a:lnSpc>
              <a:spcBef>
                <a:spcPts val="0"/>
              </a:spcBef>
            </a:pPr>
            <a:endParaRPr lang="en-US" dirty="0"/>
          </a:p>
          <a:p>
            <a:pPr lvl="1">
              <a:lnSpc>
                <a:spcPct val="100000"/>
              </a:lnSpc>
              <a:spcBef>
                <a:spcPts val="0"/>
              </a:spcBef>
              <a:buFont typeface="Courier New" charset="0"/>
              <a:buChar char="o"/>
            </a:pPr>
            <a:r>
              <a:rPr lang="en-US" dirty="0"/>
              <a:t>Single </a:t>
            </a:r>
            <a:r>
              <a:rPr lang="en-US" dirty="0" err="1"/>
              <a:t>plurilingual</a:t>
            </a:r>
            <a:r>
              <a:rPr lang="en-US" dirty="0"/>
              <a:t> environment</a:t>
            </a:r>
          </a:p>
          <a:p>
            <a:pPr lvl="1">
              <a:lnSpc>
                <a:spcPct val="100000"/>
              </a:lnSpc>
              <a:spcBef>
                <a:spcPts val="0"/>
              </a:spcBef>
              <a:buFont typeface="Courier New" charset="0"/>
              <a:buChar char="o"/>
            </a:pPr>
            <a:r>
              <a:rPr lang="en-US" dirty="0"/>
              <a:t>Global scale</a:t>
            </a:r>
          </a:p>
          <a:p>
            <a:pPr lvl="1">
              <a:lnSpc>
                <a:spcPct val="100000"/>
              </a:lnSpc>
              <a:spcBef>
                <a:spcPts val="0"/>
              </a:spcBef>
              <a:buFont typeface="Courier New" charset="0"/>
              <a:buChar char="o"/>
            </a:pPr>
            <a:r>
              <a:rPr lang="en-US" dirty="0"/>
              <a:t>Transcends geographical boundaries</a:t>
            </a:r>
          </a:p>
          <a:p>
            <a:pPr lvl="1">
              <a:lnSpc>
                <a:spcPct val="100000"/>
              </a:lnSpc>
              <a:spcBef>
                <a:spcPts val="0"/>
              </a:spcBef>
              <a:buFont typeface="Courier New" charset="0"/>
              <a:buChar char="o"/>
            </a:pPr>
            <a:r>
              <a:rPr lang="en-US" dirty="0"/>
              <a:t>Physical and social cues are reduced</a:t>
            </a:r>
            <a:r>
              <a:rPr lang="en-US" dirty="0">
                <a:effectLst/>
              </a:rPr>
              <a:t> </a:t>
            </a:r>
            <a:endParaRPr lang="en-US" dirty="0"/>
          </a:p>
          <a:p>
            <a:pPr marL="457200" lvl="1" indent="0">
              <a:lnSpc>
                <a:spcPct val="100000"/>
              </a:lnSpc>
              <a:spcBef>
                <a:spcPts val="0"/>
              </a:spcBef>
              <a:buNone/>
            </a:pPr>
            <a:endParaRPr lang="en-US" dirty="0"/>
          </a:p>
          <a:p>
            <a:pPr>
              <a:lnSpc>
                <a:spcPct val="100000"/>
              </a:lnSpc>
              <a:spcBef>
                <a:spcPts val="0"/>
              </a:spcBef>
              <a:buFont typeface="Arial" charset="0"/>
              <a:buChar char="•"/>
            </a:pPr>
            <a:r>
              <a:rPr lang="en-US" dirty="0"/>
              <a:t>Language (patterns of) use will be dependent on the virtual environment (cp. Haugen’s (1972) language ecology).</a:t>
            </a:r>
          </a:p>
          <a:p>
            <a:pPr marL="0" indent="0">
              <a:lnSpc>
                <a:spcPct val="100000"/>
              </a:lnSpc>
              <a:spcBef>
                <a:spcPts val="0"/>
              </a:spcBef>
              <a:buNone/>
            </a:pPr>
            <a:endParaRPr lang="en-US" dirty="0"/>
          </a:p>
          <a:p>
            <a:pPr marL="0" indent="0">
              <a:lnSpc>
                <a:spcPct val="100000"/>
              </a:lnSpc>
              <a:spcBef>
                <a:spcPts val="0"/>
              </a:spcBef>
              <a:buNone/>
            </a:pPr>
            <a:r>
              <a:rPr lang="en-US" dirty="0">
                <a:solidFill>
                  <a:srgbClr val="C55A11"/>
                </a:solidFill>
              </a:rPr>
              <a:t>Are language repertoires reshaped in the same way online and offline?</a:t>
            </a:r>
          </a:p>
        </p:txBody>
      </p:sp>
      <p:sp>
        <p:nvSpPr>
          <p:cNvPr id="4" name="Slide Number Placeholder 3"/>
          <p:cNvSpPr>
            <a:spLocks noGrp="1"/>
          </p:cNvSpPr>
          <p:nvPr>
            <p:ph type="sldNum" sz="quarter" idx="12"/>
          </p:nvPr>
        </p:nvSpPr>
        <p:spPr/>
        <p:txBody>
          <a:bodyPr/>
          <a:lstStyle/>
          <a:p>
            <a:fld id="{C924A5F4-96AE-124D-AE53-02EBFD2AB3EE}" type="slidenum">
              <a:rPr lang="en-US" smtClean="0"/>
              <a:t>4</a:t>
            </a:fld>
            <a:endParaRPr lang="en-US"/>
          </a:p>
        </p:txBody>
      </p:sp>
    </p:spTree>
    <p:extLst>
      <p:ext uri="{BB962C8B-B14F-4D97-AF65-F5344CB8AC3E}">
        <p14:creationId xmlns:p14="http://schemas.microsoft.com/office/powerpoint/2010/main" val="104453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Situating the East Timorese diaspora</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solidFill>
                  <a:srgbClr val="0070C0"/>
                </a:solidFill>
              </a:rPr>
              <a:t>UK</a:t>
            </a:r>
          </a:p>
          <a:p>
            <a:pPr marL="0" indent="0">
              <a:buNone/>
            </a:pPr>
            <a:r>
              <a:rPr lang="en-US" dirty="0"/>
              <a:t>- Mostly young workers (before 2005 Timorese had to go to Portugal first to get their Portuguese passport. Since 2005, they are able to obtain Portuguese passport in Dili and then travel directly to UK)</a:t>
            </a:r>
          </a:p>
          <a:p>
            <a:pPr marL="0" indent="0">
              <a:buNone/>
            </a:pPr>
            <a:r>
              <a:rPr lang="en-US" dirty="0"/>
              <a:t>- Oldest communities established around 1998 (Oxford)</a:t>
            </a:r>
          </a:p>
          <a:p>
            <a:pPr marL="0" indent="0">
              <a:buNone/>
            </a:pPr>
            <a:r>
              <a:rPr lang="en-US" dirty="0"/>
              <a:t>- New communities established in the last 10 years (e.g. </a:t>
            </a:r>
            <a:r>
              <a:rPr lang="en-US" dirty="0" err="1"/>
              <a:t>Bridgwater</a:t>
            </a:r>
            <a:r>
              <a:rPr lang="en-US" dirty="0"/>
              <a:t> and </a:t>
            </a:r>
            <a:r>
              <a:rPr lang="en-US" dirty="0" err="1"/>
              <a:t>Shepton</a:t>
            </a:r>
            <a:r>
              <a:rPr lang="en-US" dirty="0"/>
              <a:t> Mallet, Somerset)</a:t>
            </a:r>
          </a:p>
          <a:p>
            <a:pPr marL="0" indent="0">
              <a:buNone/>
            </a:pPr>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5</a:t>
            </a:fld>
            <a:endParaRPr lang="en-US"/>
          </a:p>
        </p:txBody>
      </p:sp>
    </p:spTree>
    <p:extLst>
      <p:ext uri="{BB962C8B-B14F-4D97-AF65-F5344CB8AC3E}">
        <p14:creationId xmlns:p14="http://schemas.microsoft.com/office/powerpoint/2010/main" val="52071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Situating the East Timorese diaspora</a:t>
            </a:r>
          </a:p>
        </p:txBody>
      </p:sp>
      <p:sp>
        <p:nvSpPr>
          <p:cNvPr id="6" name="Content Placeholder 5"/>
          <p:cNvSpPr>
            <a:spLocks noGrp="1"/>
          </p:cNvSpPr>
          <p:nvPr>
            <p:ph idx="1"/>
          </p:nvPr>
        </p:nvSpPr>
        <p:spPr/>
        <p:txBody>
          <a:bodyPr vert="horz" lIns="91440" tIns="45720" rIns="91440" bIns="45720" rtlCol="0" anchor="t">
            <a:normAutofit/>
          </a:bodyPr>
          <a:lstStyle/>
          <a:p>
            <a:r>
              <a:rPr lang="en-US" b="1" dirty="0">
                <a:solidFill>
                  <a:srgbClr val="0070C0"/>
                </a:solidFill>
              </a:rPr>
              <a:t>Portugal</a:t>
            </a:r>
          </a:p>
          <a:p>
            <a:pPr marL="0" indent="0">
              <a:buNone/>
            </a:pPr>
            <a:r>
              <a:rPr lang="en-US" dirty="0"/>
              <a:t>Established refugee community since 1976 onwards, new student community since 2002 </a:t>
            </a:r>
          </a:p>
          <a:p>
            <a:r>
              <a:rPr lang="en-US" b="1" dirty="0">
                <a:solidFill>
                  <a:srgbClr val="0070C0"/>
                </a:solidFill>
              </a:rPr>
              <a:t>Australia</a:t>
            </a:r>
          </a:p>
          <a:p>
            <a:pPr marL="0" indent="0">
              <a:buNone/>
            </a:pPr>
            <a:r>
              <a:rPr lang="en-US" dirty="0"/>
              <a:t>Established refugee community since 1975 with high mobility to and from East Timor</a:t>
            </a:r>
          </a:p>
          <a:p>
            <a:r>
              <a:rPr lang="en-US" b="1" dirty="0">
                <a:solidFill>
                  <a:srgbClr val="0070C0"/>
                </a:solidFill>
                <a:latin typeface="Calibri"/>
              </a:rPr>
              <a:t>Italy</a:t>
            </a:r>
            <a:r>
              <a:rPr lang="en-US" b="1" dirty="0">
                <a:latin typeface="Calibri"/>
              </a:rPr>
              <a:t> </a:t>
            </a:r>
          </a:p>
          <a:p>
            <a:pPr marL="0" indent="0">
              <a:buNone/>
            </a:pPr>
            <a:r>
              <a:rPr lang="en-US" dirty="0">
                <a:latin typeface="Calibri" charset="0"/>
              </a:rPr>
              <a:t>Small religious community mainly based in Rome </a:t>
            </a:r>
          </a:p>
          <a:p>
            <a:pPr marL="0" indent="0">
              <a:buNone/>
            </a:pPr>
            <a:endParaRPr lang="en-US" dirty="0"/>
          </a:p>
        </p:txBody>
      </p:sp>
      <p:sp>
        <p:nvSpPr>
          <p:cNvPr id="4" name="Slide Number Placeholder 3"/>
          <p:cNvSpPr>
            <a:spLocks noGrp="1"/>
          </p:cNvSpPr>
          <p:nvPr>
            <p:ph type="sldNum" sz="quarter" idx="12"/>
          </p:nvPr>
        </p:nvSpPr>
        <p:spPr/>
        <p:txBody>
          <a:bodyPr/>
          <a:lstStyle/>
          <a:p>
            <a:fld id="{C924A5F4-96AE-124D-AE53-02EBFD2AB3EE}" type="slidenum">
              <a:rPr lang="en-US" smtClean="0"/>
              <a:t>6</a:t>
            </a:fld>
            <a:endParaRPr lang="en-US"/>
          </a:p>
        </p:txBody>
      </p:sp>
    </p:spTree>
    <p:extLst>
      <p:ext uri="{BB962C8B-B14F-4D97-AF65-F5344CB8AC3E}">
        <p14:creationId xmlns:p14="http://schemas.microsoft.com/office/powerpoint/2010/main" val="24291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Open and/or public Facebook pages in four countries: Portugal, UK, Australia, Italy </a:t>
            </a:r>
          </a:p>
          <a:p>
            <a:r>
              <a:rPr lang="en-US" dirty="0"/>
              <a:t>Facebook is static and dynamic (mostly written, but also visual and audiovisual), permanent and editable, synchronous and asynchronous.</a:t>
            </a:r>
          </a:p>
          <a:p>
            <a:r>
              <a:rPr lang="en-US" dirty="0"/>
              <a:t>We did not look at individual Facebook pages for this part of the study.</a:t>
            </a:r>
          </a:p>
          <a:p>
            <a:r>
              <a:rPr lang="en-US" dirty="0"/>
              <a:t>Small and varied number of East Timorese group sites across the 4 countries – greatest concentration in the UK</a:t>
            </a:r>
          </a:p>
        </p:txBody>
      </p:sp>
      <p:sp>
        <p:nvSpPr>
          <p:cNvPr id="4" name="Slide Number Placeholder 3"/>
          <p:cNvSpPr>
            <a:spLocks noGrp="1"/>
          </p:cNvSpPr>
          <p:nvPr>
            <p:ph type="sldNum" sz="quarter" idx="12"/>
          </p:nvPr>
        </p:nvSpPr>
        <p:spPr/>
        <p:txBody>
          <a:bodyPr/>
          <a:lstStyle/>
          <a:p>
            <a:fld id="{C924A5F4-96AE-124D-AE53-02EBFD2AB3EE}" type="slidenum">
              <a:rPr lang="en-US" smtClean="0"/>
              <a:t>7</a:t>
            </a:fld>
            <a:endParaRPr lang="en-US"/>
          </a:p>
        </p:txBody>
      </p:sp>
    </p:spTree>
    <p:extLst>
      <p:ext uri="{BB962C8B-B14F-4D97-AF65-F5344CB8AC3E}">
        <p14:creationId xmlns:p14="http://schemas.microsoft.com/office/powerpoint/2010/main" val="192378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Language use – </a:t>
            </a:r>
            <a:r>
              <a:rPr lang="en-US" sz="3600" dirty="0" err="1"/>
              <a:t>facebook</a:t>
            </a:r>
            <a:r>
              <a:rPr lang="en-US" sz="3600" dirty="0"/>
              <a:t> titles in open groups</a:t>
            </a:r>
            <a:r>
              <a:rPr lang="en-US" sz="3200" dirty="0"/>
              <a:t> </a:t>
            </a:r>
          </a:p>
        </p:txBody>
      </p:sp>
      <p:sp>
        <p:nvSpPr>
          <p:cNvPr id="3" name="Content Placeholder 2"/>
          <p:cNvSpPr>
            <a:spLocks noGrp="1"/>
          </p:cNvSpPr>
          <p:nvPr>
            <p:ph idx="1"/>
          </p:nvPr>
        </p:nvSpPr>
        <p:spPr>
          <a:xfrm>
            <a:off x="838200" y="1825625"/>
            <a:ext cx="10515600" cy="4895850"/>
          </a:xfrm>
        </p:spPr>
        <p:txBody>
          <a:bodyPr vert="horz" lIns="91440" tIns="45720" rIns="91440" bIns="45720" rtlCol="0" anchor="t">
            <a:normAutofit/>
          </a:bodyPr>
          <a:lstStyle/>
          <a:p>
            <a:r>
              <a:rPr lang="en-US" sz="3200" dirty="0"/>
              <a:t>UK community pages:</a:t>
            </a:r>
          </a:p>
          <a:p>
            <a:pPr lvl="1">
              <a:buFont typeface="Courier New" charset="0"/>
              <a:buChar char="o"/>
            </a:pPr>
            <a:r>
              <a:rPr lang="en-US" sz="3200" dirty="0"/>
              <a:t>4 have English names</a:t>
            </a:r>
          </a:p>
          <a:p>
            <a:pPr lvl="1">
              <a:buFont typeface="Courier New" charset="0"/>
              <a:buChar char="o"/>
            </a:pPr>
            <a:r>
              <a:rPr lang="en-US" sz="3200" dirty="0"/>
              <a:t>1 has a </a:t>
            </a:r>
            <a:r>
              <a:rPr lang="en-US" sz="3200" dirty="0" err="1"/>
              <a:t>Tetun</a:t>
            </a:r>
            <a:r>
              <a:rPr lang="en-US" sz="3200" dirty="0"/>
              <a:t> name</a:t>
            </a:r>
            <a:endParaRPr lang="en-GB" sz="3200" dirty="0"/>
          </a:p>
          <a:p>
            <a:pPr lvl="1">
              <a:buFont typeface="Courier New" charset="0"/>
              <a:buChar char="o"/>
            </a:pPr>
            <a:r>
              <a:rPr lang="en-US" sz="3200" dirty="0"/>
              <a:t>2 have Portuguese names</a:t>
            </a:r>
          </a:p>
          <a:p>
            <a:pPr>
              <a:buFont typeface="Courier New" charset="0"/>
              <a:buChar char="o"/>
            </a:pPr>
            <a:r>
              <a:rPr lang="en-US" sz="3200" dirty="0"/>
              <a:t>Australia community pages:</a:t>
            </a:r>
          </a:p>
          <a:p>
            <a:pPr lvl="1">
              <a:buFont typeface="Courier New" charset="0"/>
              <a:buChar char="o"/>
            </a:pPr>
            <a:r>
              <a:rPr lang="en-US" sz="3200" dirty="0"/>
              <a:t> All 5 have English names</a:t>
            </a:r>
          </a:p>
          <a:p>
            <a:pPr>
              <a:buFont typeface="Courier New" charset="0"/>
              <a:buChar char="o"/>
            </a:pPr>
            <a:r>
              <a:rPr lang="en-US" sz="3200" dirty="0"/>
              <a:t>Portugal: 1 Portuguese only</a:t>
            </a:r>
          </a:p>
          <a:p>
            <a:pPr>
              <a:buFont typeface="Courier New" charset="0"/>
              <a:buChar char="o"/>
            </a:pPr>
            <a:r>
              <a:rPr lang="en-US" sz="3200" dirty="0"/>
              <a:t>Italy: 1 </a:t>
            </a:r>
            <a:r>
              <a:rPr lang="en-US" sz="3200" dirty="0" err="1"/>
              <a:t>Tetun</a:t>
            </a:r>
            <a:r>
              <a:rPr lang="en-US" sz="3200" dirty="0"/>
              <a:t>  '</a:t>
            </a:r>
            <a:r>
              <a:rPr lang="en-US" sz="3200" dirty="0" err="1"/>
              <a:t>Komunidade</a:t>
            </a:r>
            <a:r>
              <a:rPr lang="en-US" sz="3200" dirty="0"/>
              <a:t> Timor </a:t>
            </a:r>
            <a:r>
              <a:rPr lang="en-US" sz="3200" dirty="0" err="1"/>
              <a:t>oan</a:t>
            </a:r>
            <a:r>
              <a:rPr lang="en-US" sz="3200" dirty="0"/>
              <a:t> </a:t>
            </a:r>
            <a:r>
              <a:rPr lang="en-US" sz="3200" dirty="0" err="1"/>
              <a:t>iha</a:t>
            </a:r>
            <a:r>
              <a:rPr lang="en-US" sz="3200" dirty="0"/>
              <a:t> Italia’</a:t>
            </a:r>
          </a:p>
        </p:txBody>
      </p:sp>
      <p:sp>
        <p:nvSpPr>
          <p:cNvPr id="4" name="Slide Number Placeholder 3"/>
          <p:cNvSpPr>
            <a:spLocks noGrp="1"/>
          </p:cNvSpPr>
          <p:nvPr>
            <p:ph type="sldNum" sz="quarter" idx="12"/>
          </p:nvPr>
        </p:nvSpPr>
        <p:spPr/>
        <p:txBody>
          <a:bodyPr/>
          <a:lstStyle/>
          <a:p>
            <a:fld id="{C924A5F4-96AE-124D-AE53-02EBFD2AB3EE}" type="slidenum">
              <a:rPr lang="en-US" smtClean="0"/>
              <a:t>8</a:t>
            </a:fld>
            <a:endParaRPr lang="en-US"/>
          </a:p>
        </p:txBody>
      </p:sp>
    </p:spTree>
    <p:extLst>
      <p:ext uri="{BB962C8B-B14F-4D97-AF65-F5344CB8AC3E}">
        <p14:creationId xmlns:p14="http://schemas.microsoft.com/office/powerpoint/2010/main" val="102055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67396"/>
            <a:ext cx="10515600" cy="1325563"/>
          </a:xfrm>
        </p:spPr>
        <p:txBody>
          <a:bodyPr/>
          <a:lstStyle/>
          <a:p>
            <a:r>
              <a:rPr lang="en-US" dirty="0"/>
              <a:t>Use of </a:t>
            </a:r>
            <a:r>
              <a:rPr lang="en-US" dirty="0" err="1"/>
              <a:t>Tetun</a:t>
            </a:r>
            <a:r>
              <a:rPr lang="en-US" dirty="0"/>
              <a:t> and Portuguese in posts</a:t>
            </a:r>
          </a:p>
        </p:txBody>
      </p:sp>
      <p:pic>
        <p:nvPicPr>
          <p:cNvPr id="4" name="Content Placeholder 3"/>
          <p:cNvPicPr>
            <a:picLocks noGrp="1" noChangeAspect="1"/>
          </p:cNvPicPr>
          <p:nvPr>
            <p:ph idx="1"/>
          </p:nvPr>
        </p:nvPicPr>
        <p:blipFill>
          <a:blip r:embed="rId3"/>
          <a:stretch>
            <a:fillRect/>
          </a:stretch>
        </p:blipFill>
        <p:spPr>
          <a:xfrm>
            <a:off x="5920475" y="4321321"/>
            <a:ext cx="6175991" cy="2046554"/>
          </a:xfrm>
          <a:prstGeom prst="rect">
            <a:avLst/>
          </a:prstGeom>
        </p:spPr>
      </p:pic>
      <p:pic>
        <p:nvPicPr>
          <p:cNvPr id="5" name="Picture 4"/>
          <p:cNvPicPr>
            <a:picLocks noChangeAspect="1"/>
          </p:cNvPicPr>
          <p:nvPr/>
        </p:nvPicPr>
        <p:blipFill>
          <a:blip r:embed="rId4"/>
          <a:stretch>
            <a:fillRect/>
          </a:stretch>
        </p:blipFill>
        <p:spPr>
          <a:xfrm>
            <a:off x="293238" y="1267143"/>
            <a:ext cx="6489700" cy="2603500"/>
          </a:xfrm>
          <a:prstGeom prst="rect">
            <a:avLst/>
          </a:prstGeom>
        </p:spPr>
      </p:pic>
      <p:pic>
        <p:nvPicPr>
          <p:cNvPr id="6" name="Picture 5"/>
          <p:cNvPicPr>
            <a:picLocks noChangeAspect="1"/>
          </p:cNvPicPr>
          <p:nvPr/>
        </p:nvPicPr>
        <p:blipFill>
          <a:blip r:embed="rId5"/>
          <a:stretch>
            <a:fillRect/>
          </a:stretch>
        </p:blipFill>
        <p:spPr>
          <a:xfrm>
            <a:off x="0" y="4188133"/>
            <a:ext cx="5677469" cy="1824901"/>
          </a:xfrm>
          <a:prstGeom prst="rect">
            <a:avLst/>
          </a:prstGeom>
        </p:spPr>
      </p:pic>
      <p:sp>
        <p:nvSpPr>
          <p:cNvPr id="7" name="TextBox 6"/>
          <p:cNvSpPr txBox="1"/>
          <p:nvPr/>
        </p:nvSpPr>
        <p:spPr>
          <a:xfrm>
            <a:off x="7206018" y="2079555"/>
            <a:ext cx="4512582" cy="1200329"/>
          </a:xfrm>
          <a:prstGeom prst="rect">
            <a:avLst/>
          </a:prstGeom>
          <a:noFill/>
        </p:spPr>
        <p:txBody>
          <a:bodyPr wrap="none" rtlCol="0">
            <a:spAutoFit/>
          </a:bodyPr>
          <a:lstStyle/>
          <a:p>
            <a:r>
              <a:rPr lang="en-US" sz="2400" b="1" dirty="0">
                <a:solidFill>
                  <a:srgbClr val="00B050"/>
                </a:solidFill>
              </a:rPr>
              <a:t>FORMAL ANNOUNCEMENTS AND </a:t>
            </a:r>
          </a:p>
          <a:p>
            <a:r>
              <a:rPr lang="en-US" sz="2400" b="1" dirty="0">
                <a:solidFill>
                  <a:srgbClr val="00B050"/>
                </a:solidFill>
              </a:rPr>
              <a:t>INIVITATIONS IN TETUN AND </a:t>
            </a:r>
          </a:p>
          <a:p>
            <a:r>
              <a:rPr lang="en-US" sz="2400" b="1" dirty="0">
                <a:solidFill>
                  <a:srgbClr val="00B050"/>
                </a:solidFill>
              </a:rPr>
              <a:t>PORTUGUESE </a:t>
            </a:r>
          </a:p>
        </p:txBody>
      </p:sp>
      <p:sp>
        <p:nvSpPr>
          <p:cNvPr id="3" name="Slide Number Placeholder 2"/>
          <p:cNvSpPr>
            <a:spLocks noGrp="1"/>
          </p:cNvSpPr>
          <p:nvPr>
            <p:ph type="sldNum" sz="quarter" idx="12"/>
          </p:nvPr>
        </p:nvSpPr>
        <p:spPr/>
        <p:txBody>
          <a:bodyPr/>
          <a:lstStyle/>
          <a:p>
            <a:fld id="{C924A5F4-96AE-124D-AE53-02EBFD2AB3EE}" type="slidenum">
              <a:rPr lang="en-US" smtClean="0"/>
              <a:t>9</a:t>
            </a:fld>
            <a:endParaRPr lang="en-US"/>
          </a:p>
        </p:txBody>
      </p:sp>
      <p:cxnSp>
        <p:nvCxnSpPr>
          <p:cNvPr id="8" name="Straight Arrow Connector 7"/>
          <p:cNvCxnSpPr/>
          <p:nvPr/>
        </p:nvCxnSpPr>
        <p:spPr>
          <a:xfrm flipV="1">
            <a:off x="371342" y="3010522"/>
            <a:ext cx="720876" cy="43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flipV="1">
            <a:off x="5481211" y="2759758"/>
            <a:ext cx="720876" cy="43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Arrow Connector 9"/>
          <p:cNvCxnSpPr/>
          <p:nvPr/>
        </p:nvCxnSpPr>
        <p:spPr>
          <a:xfrm>
            <a:off x="4649550" y="3483254"/>
            <a:ext cx="582802" cy="13359"/>
          </a:xfrm>
          <a:prstGeom prst="straightConnector1">
            <a:avLst/>
          </a:prstGeom>
          <a:ln w="28575">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9224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TotalTime>
  <Words>887</Words>
  <Application>Microsoft Macintosh PowerPoint</Application>
  <PresentationFormat>Widescreen</PresentationFormat>
  <Paragraphs>144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Calibri Light</vt:lpstr>
      <vt:lpstr>Courier New</vt:lpstr>
      <vt:lpstr>Arial</vt:lpstr>
      <vt:lpstr>Office Theme</vt:lpstr>
      <vt:lpstr>East Timorese online language practices (crossing borders) </vt:lpstr>
      <vt:lpstr>Presentation plan</vt:lpstr>
      <vt:lpstr>Multilingualism in the immigration context</vt:lpstr>
      <vt:lpstr>Linguistic cybercology  (Ivkovic and Lotherington, 2009)</vt:lpstr>
      <vt:lpstr>Situating the East Timorese diaspora</vt:lpstr>
      <vt:lpstr>Situating the East Timorese diaspora</vt:lpstr>
      <vt:lpstr>Data</vt:lpstr>
      <vt:lpstr>Language use – facebook titles in open groups </vt:lpstr>
      <vt:lpstr>Use of Tetun and Portuguese in posts</vt:lpstr>
      <vt:lpstr>Use of English</vt:lpstr>
      <vt:lpstr>Mixed utterances</vt:lpstr>
      <vt:lpstr>Code alternation</vt:lpstr>
      <vt:lpstr>Code alternation</vt:lpstr>
      <vt:lpstr>Code alternation</vt:lpstr>
      <vt:lpstr>Religious "lect"</vt:lpstr>
      <vt:lpstr>Code-switching</vt:lpstr>
      <vt:lpstr>Code-switching</vt:lpstr>
      <vt:lpstr>Calque</vt:lpstr>
      <vt:lpstr>Concluding remarks and questions</vt:lpstr>
      <vt:lpstr>Concluding remarks and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Timorese online language practices (crossing borders) </dc:title>
  <dc:creator>Afonso, Susana</dc:creator>
  <cp:lastModifiedBy>Afonso, Susana</cp:lastModifiedBy>
  <cp:revision>394</cp:revision>
  <dcterms:created xsi:type="dcterms:W3CDTF">2016-03-27T10:22:50Z</dcterms:created>
  <dcterms:modified xsi:type="dcterms:W3CDTF">2016-07-08T14:10:33Z</dcterms:modified>
</cp:coreProperties>
</file>