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72" r:id="rId4"/>
    <p:sldId id="261" r:id="rId5"/>
    <p:sldId id="257" r:id="rId6"/>
    <p:sldId id="278" r:id="rId7"/>
    <p:sldId id="258" r:id="rId8"/>
    <p:sldId id="259" r:id="rId9"/>
    <p:sldId id="282" r:id="rId10"/>
    <p:sldId id="262" r:id="rId11"/>
    <p:sldId id="283" r:id="rId12"/>
    <p:sldId id="263" r:id="rId13"/>
    <p:sldId id="265" r:id="rId14"/>
    <p:sldId id="266" r:id="rId15"/>
    <p:sldId id="264" r:id="rId16"/>
    <p:sldId id="275" r:id="rId17"/>
    <p:sldId id="260" r:id="rId18"/>
    <p:sldId id="268" r:id="rId19"/>
    <p:sldId id="273" r:id="rId20"/>
    <p:sldId id="274" r:id="rId21"/>
    <p:sldId id="269"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90741-8089-41C9-B7C2-354158FF1B0B}" type="datetimeFigureOut">
              <a:rPr lang="en-GB" smtClean="0"/>
              <a:t>11/07/2015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70330-D78C-4C04-A452-49484BEB714D}" type="slidenum">
              <a:rPr lang="en-GB" smtClean="0"/>
              <a:t>‹#›</a:t>
            </a:fld>
            <a:endParaRPr lang="en-GB"/>
          </a:p>
        </p:txBody>
      </p:sp>
    </p:spTree>
    <p:extLst>
      <p:ext uri="{BB962C8B-B14F-4D97-AF65-F5344CB8AC3E}">
        <p14:creationId xmlns:p14="http://schemas.microsoft.com/office/powerpoint/2010/main" val="52400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99CDA5-7635-4831-B804-0D15E66F6D6B}"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7266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first question is the focal point of interest of Aone van Engelenhoven, PhD, the second and third of Edegar</a:t>
            </a:r>
          </a:p>
          <a:p>
            <a:pPr eaLnBrk="1" hangingPunct="1"/>
            <a:r>
              <a:rPr lang="en-US" altLang="en-US" smtClean="0"/>
              <a:t>The focus of this presentation is on research question two: the sociolinguistic landscape in the Lospalos area of Lautem.</a:t>
            </a:r>
            <a:endParaRPr lang="nl-NL"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2356E6-5CDF-41EF-8342-197B8B56F6B0}" type="slidenum">
              <a:rPr lang="nl-NL" altLang="en-US" smtClean="0"/>
              <a:pPr>
                <a:spcBef>
                  <a:spcPct val="0"/>
                </a:spcBef>
              </a:pPr>
              <a:t>19</a:t>
            </a:fld>
            <a:endParaRPr lang="nl-NL" altLang="en-US" smtClean="0"/>
          </a:p>
        </p:txBody>
      </p:sp>
    </p:spTree>
    <p:extLst>
      <p:ext uri="{BB962C8B-B14F-4D97-AF65-F5344CB8AC3E}">
        <p14:creationId xmlns:p14="http://schemas.microsoft.com/office/powerpoint/2010/main" val="316900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t>Presentation today mainly about survey and linguistic landscape</a:t>
            </a:r>
          </a:p>
          <a:p>
            <a:pPr eaLnBrk="1" hangingPunct="1"/>
            <a:r>
              <a:rPr lang="en-US" altLang="en-US" smtClean="0"/>
              <a:t>The survey data in Lospalos are collected during field visits in June-Aug. 2010</a:t>
            </a:r>
          </a:p>
          <a:p>
            <a:pPr eaLnBrk="1" hangingPunct="1"/>
            <a:r>
              <a:rPr lang="en-US" altLang="en-US" smtClean="0"/>
              <a:t>Data in Tutuala will be collected next month (July 2011)</a:t>
            </a:r>
          </a:p>
          <a:p>
            <a:pPr eaLnBrk="1" hangingPunct="1"/>
            <a:r>
              <a:rPr lang="en-US" altLang="en-US" smtClean="0"/>
              <a:t>The main parts of the questionnaire: </a:t>
            </a:r>
          </a:p>
          <a:p>
            <a:pPr eaLnBrk="1" hangingPunct="1">
              <a:buFontTx/>
              <a:buChar char="-"/>
            </a:pPr>
            <a:r>
              <a:rPr lang="en-US" altLang="en-US" smtClean="0"/>
              <a:t>oral and written proficiency in languages, </a:t>
            </a:r>
          </a:p>
          <a:p>
            <a:pPr eaLnBrk="1" hangingPunct="1">
              <a:buFontTx/>
              <a:buChar char="-"/>
            </a:pPr>
            <a:r>
              <a:rPr lang="en-US" altLang="en-US" smtClean="0"/>
              <a:t>uses of spoken and written languages in different domains and with different people (for illiterates questions about asking help in reading and writing from whom, for what), </a:t>
            </a:r>
          </a:p>
          <a:p>
            <a:pPr eaLnBrk="1" hangingPunct="1">
              <a:buFontTx/>
              <a:buChar char="-"/>
            </a:pPr>
            <a:r>
              <a:rPr lang="en-US" altLang="en-US" smtClean="0"/>
              <a:t>attitudes about literacy and Fataluku (as a language of literacy), </a:t>
            </a:r>
          </a:p>
          <a:p>
            <a:pPr eaLnBrk="1" hangingPunct="1">
              <a:buFontTx/>
              <a:buChar char="-"/>
            </a:pPr>
            <a:r>
              <a:rPr lang="en-US" altLang="en-US" smtClean="0"/>
              <a:t>background data of the participants.</a:t>
            </a:r>
          </a:p>
          <a:p>
            <a:pPr eaLnBrk="1" hangingPunct="1"/>
            <a:endParaRPr lang="en-US" altLang="en-US" smtClean="0"/>
          </a:p>
          <a:p>
            <a:pPr eaLnBrk="1" hangingPunct="1"/>
            <a:r>
              <a:rPr lang="en-US" altLang="en-US" smtClean="0"/>
              <a:t>All interviews were conducted orally by Edegar with the use of (partially) precoded questionnaires that were available in Fataluku, Tetum or Indonesian (and English for us). Participants could choose the language they preferred to talk with the interviewer. </a:t>
            </a:r>
          </a:p>
          <a:p>
            <a:pPr eaLnBrk="1" hangingPunct="1"/>
            <a:r>
              <a:rPr lang="en-US" altLang="en-US" smtClean="0"/>
              <a:t>Photographs of writing samples until now mainly collected in Lospalos, partly in Tutuala.</a:t>
            </a:r>
            <a:endParaRPr lang="nl-NL" altLang="en-US" smtClean="0"/>
          </a:p>
          <a:p>
            <a:pPr eaLnBrk="1" hangingPunct="1"/>
            <a:endParaRPr lang="nl-NL"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64FACB-4FE1-46A2-AC29-EFC7462AB29C}" type="slidenum">
              <a:rPr lang="nl-NL" altLang="en-US" smtClean="0"/>
              <a:pPr>
                <a:spcBef>
                  <a:spcPct val="0"/>
                </a:spcBef>
              </a:pPr>
              <a:t>20</a:t>
            </a:fld>
            <a:endParaRPr lang="nl-NL" altLang="en-US" smtClean="0"/>
          </a:p>
        </p:txBody>
      </p:sp>
    </p:spTree>
    <p:extLst>
      <p:ext uri="{BB962C8B-B14F-4D97-AF65-F5344CB8AC3E}">
        <p14:creationId xmlns:p14="http://schemas.microsoft.com/office/powerpoint/2010/main" val="53077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CBF07E-BE24-47ED-A981-87831B7DECD1}" type="datetimeFigureOut">
              <a:rPr lang="en-GB" smtClean="0"/>
              <a:t>11/07/2015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80283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BF07E-BE24-47ED-A981-87831B7DECD1}" type="datetimeFigureOut">
              <a:rPr lang="en-GB" smtClean="0"/>
              <a:t>11/07/2015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14021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BF07E-BE24-47ED-A981-87831B7DECD1}" type="datetimeFigureOut">
              <a:rPr lang="en-GB" smtClean="0"/>
              <a:t>11/07/2015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285907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BF07E-BE24-47ED-A981-87831B7DECD1}" type="datetimeFigureOut">
              <a:rPr lang="en-GB" smtClean="0"/>
              <a:t>11/07/2015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343533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BF07E-BE24-47ED-A981-87831B7DECD1}" type="datetimeFigureOut">
              <a:rPr lang="en-GB" smtClean="0"/>
              <a:t>11/07/2015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33424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CBF07E-BE24-47ED-A981-87831B7DECD1}" type="datetimeFigureOut">
              <a:rPr lang="en-GB" smtClean="0"/>
              <a:t>11/07/2015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401722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CBF07E-BE24-47ED-A981-87831B7DECD1}" type="datetimeFigureOut">
              <a:rPr lang="en-GB" smtClean="0"/>
              <a:t>11/07/2015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357398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CBF07E-BE24-47ED-A981-87831B7DECD1}" type="datetimeFigureOut">
              <a:rPr lang="en-GB" smtClean="0"/>
              <a:t>11/07/2015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1493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BF07E-BE24-47ED-A981-87831B7DECD1}" type="datetimeFigureOut">
              <a:rPr lang="en-GB" smtClean="0"/>
              <a:t>11/07/2015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368747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BF07E-BE24-47ED-A981-87831B7DECD1}" type="datetimeFigureOut">
              <a:rPr lang="en-GB" smtClean="0"/>
              <a:t>11/07/2015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412584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BF07E-BE24-47ED-A981-87831B7DECD1}" type="datetimeFigureOut">
              <a:rPr lang="en-GB" smtClean="0"/>
              <a:t>11/07/2015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A0B93-534E-4AC9-9FD3-C8998E203979}" type="slidenum">
              <a:rPr lang="en-GB" smtClean="0"/>
              <a:t>‹#›</a:t>
            </a:fld>
            <a:endParaRPr lang="en-GB"/>
          </a:p>
        </p:txBody>
      </p:sp>
    </p:spTree>
    <p:extLst>
      <p:ext uri="{BB962C8B-B14F-4D97-AF65-F5344CB8AC3E}">
        <p14:creationId xmlns:p14="http://schemas.microsoft.com/office/powerpoint/2010/main" val="30642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F07E-BE24-47ED-A981-87831B7DECD1}" type="datetimeFigureOut">
              <a:rPr lang="en-GB" smtClean="0"/>
              <a:t>11/07/2015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A0B93-534E-4AC9-9FD3-C8998E203979}" type="slidenum">
              <a:rPr lang="en-GB" smtClean="0"/>
              <a:t>‹#›</a:t>
            </a:fld>
            <a:endParaRPr lang="en-GB"/>
          </a:p>
        </p:txBody>
      </p:sp>
    </p:spTree>
    <p:extLst>
      <p:ext uri="{BB962C8B-B14F-4D97-AF65-F5344CB8AC3E}">
        <p14:creationId xmlns:p14="http://schemas.microsoft.com/office/powerpoint/2010/main" val="79661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2376"/>
            <a:ext cx="9144000" cy="2952179"/>
          </a:xfrm>
        </p:spPr>
        <p:txBody>
          <a:bodyPr>
            <a:normAutofit/>
          </a:bodyPr>
          <a:lstStyle/>
          <a:p>
            <a:r>
              <a:rPr lang="en-GB" b="1" dirty="0" smtClean="0">
                <a:latin typeface="+mn-lt"/>
              </a:rPr>
              <a:t>Using </a:t>
            </a:r>
            <a:r>
              <a:rPr lang="en-GB" b="1" dirty="0" smtClean="0">
                <a:solidFill>
                  <a:srgbClr val="0070C0"/>
                </a:solidFill>
                <a:latin typeface="+mn-lt"/>
              </a:rPr>
              <a:t>Mixed </a:t>
            </a:r>
            <a:r>
              <a:rPr lang="en-GB" b="1" dirty="0">
                <a:solidFill>
                  <a:srgbClr val="0070C0"/>
                </a:solidFill>
                <a:latin typeface="+mn-lt"/>
              </a:rPr>
              <a:t>M</a:t>
            </a:r>
            <a:r>
              <a:rPr lang="en-GB" b="1" dirty="0" smtClean="0">
                <a:solidFill>
                  <a:srgbClr val="0070C0"/>
                </a:solidFill>
                <a:latin typeface="+mn-lt"/>
              </a:rPr>
              <a:t>ethods </a:t>
            </a:r>
            <a:r>
              <a:rPr lang="en-GB" b="1" dirty="0" smtClean="0">
                <a:latin typeface="+mn-lt"/>
              </a:rPr>
              <a:t>in </a:t>
            </a:r>
            <a:br>
              <a:rPr lang="en-GB" b="1" dirty="0" smtClean="0">
                <a:latin typeface="+mn-lt"/>
              </a:rPr>
            </a:br>
            <a:r>
              <a:rPr lang="en-GB" b="1" dirty="0" smtClean="0">
                <a:solidFill>
                  <a:schemeClr val="accent2">
                    <a:lumMod val="75000"/>
                  </a:schemeClr>
                </a:solidFill>
                <a:latin typeface="+mn-lt"/>
              </a:rPr>
              <a:t>Adult Literacy Research </a:t>
            </a:r>
            <a:r>
              <a:rPr lang="en-GB" b="1" dirty="0" smtClean="0">
                <a:latin typeface="+mn-lt"/>
              </a:rPr>
              <a:t/>
            </a:r>
            <a:br>
              <a:rPr lang="en-GB" b="1" dirty="0" smtClean="0">
                <a:latin typeface="+mn-lt"/>
              </a:rPr>
            </a:br>
            <a:r>
              <a:rPr lang="en-GB" b="1" dirty="0" smtClean="0">
                <a:latin typeface="+mn-lt"/>
              </a:rPr>
              <a:t>in Timor-Leste</a:t>
            </a:r>
            <a:endParaRPr lang="en-GB" b="1" dirty="0">
              <a:latin typeface="+mn-lt"/>
            </a:endParaRPr>
          </a:p>
        </p:txBody>
      </p:sp>
      <p:sp>
        <p:nvSpPr>
          <p:cNvPr id="3" name="Subtitle 2"/>
          <p:cNvSpPr>
            <a:spLocks noGrp="1"/>
          </p:cNvSpPr>
          <p:nvPr>
            <p:ph type="subTitle" idx="1"/>
          </p:nvPr>
        </p:nvSpPr>
        <p:spPr>
          <a:xfrm>
            <a:off x="557784" y="4160520"/>
            <a:ext cx="11237976" cy="2130552"/>
          </a:xfrm>
        </p:spPr>
        <p:txBody>
          <a:bodyPr>
            <a:normAutofit fontScale="55000" lnSpcReduction="20000"/>
          </a:bodyPr>
          <a:lstStyle/>
          <a:p>
            <a:r>
              <a:rPr lang="en-GB" sz="7300" b="1" dirty="0" smtClean="0"/>
              <a:t>Research questions, methods and instruments</a:t>
            </a:r>
          </a:p>
          <a:p>
            <a:endParaRPr lang="nl-NL" sz="4400" dirty="0" smtClean="0"/>
          </a:p>
          <a:p>
            <a:endParaRPr lang="nl-NL" sz="4400" dirty="0"/>
          </a:p>
          <a:p>
            <a:r>
              <a:rPr lang="en-GB" sz="4400" b="1" dirty="0" smtClean="0">
                <a:solidFill>
                  <a:srgbClr val="0070C0"/>
                </a:solidFill>
              </a:rPr>
              <a:t>Danielle Boon and Jeanne </a:t>
            </a:r>
            <a:r>
              <a:rPr lang="en-GB" sz="4400" b="1" dirty="0" err="1" smtClean="0">
                <a:solidFill>
                  <a:srgbClr val="0070C0"/>
                </a:solidFill>
              </a:rPr>
              <a:t>Kurvers</a:t>
            </a:r>
            <a:endParaRPr lang="en-GB" sz="4400" b="1" dirty="0" smtClean="0">
              <a:solidFill>
                <a:srgbClr val="0070C0"/>
              </a:solidFill>
            </a:endParaRPr>
          </a:p>
          <a:p>
            <a:r>
              <a:rPr lang="en-GB" sz="4400" b="1" dirty="0" smtClean="0">
                <a:solidFill>
                  <a:srgbClr val="0070C0"/>
                </a:solidFill>
              </a:rPr>
              <a:t>Tilburg University, the Netherlands</a:t>
            </a:r>
            <a:endParaRPr lang="en-GB" sz="4400" b="1" dirty="0">
              <a:solidFill>
                <a:srgbClr val="0070C0"/>
              </a:solidFill>
            </a:endParaRPr>
          </a:p>
        </p:txBody>
      </p:sp>
    </p:spTree>
    <p:extLst>
      <p:ext uri="{BB962C8B-B14F-4D97-AF65-F5344CB8AC3E}">
        <p14:creationId xmlns:p14="http://schemas.microsoft.com/office/powerpoint/2010/main" val="4261299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6747"/>
          </a:xfrm>
        </p:spPr>
        <p:txBody>
          <a:bodyPr/>
          <a:lstStyle/>
          <a:p>
            <a:r>
              <a:rPr lang="en-GB" b="1" dirty="0" smtClean="0">
                <a:latin typeface="+mn-lt"/>
              </a:rPr>
              <a:t>Research questions about </a:t>
            </a:r>
            <a:r>
              <a:rPr lang="en-GB" b="1" dirty="0" smtClean="0">
                <a:solidFill>
                  <a:schemeClr val="accent2">
                    <a:lumMod val="75000"/>
                  </a:schemeClr>
                </a:solidFill>
                <a:latin typeface="+mn-lt"/>
              </a:rPr>
              <a:t>learning</a:t>
            </a:r>
            <a:endParaRPr lang="en-GB" b="1" dirty="0">
              <a:solidFill>
                <a:schemeClr val="accent2">
                  <a:lumMod val="75000"/>
                </a:schemeClr>
              </a:solidFill>
              <a:latin typeface="+mn-lt"/>
            </a:endParaRPr>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1"/>
              </a:solidFill>
            </a:endParaRPr>
          </a:p>
          <a:p>
            <a:pPr marL="0" indent="0">
              <a:buNone/>
            </a:pPr>
            <a:endParaRPr lang="en-US" dirty="0"/>
          </a:p>
          <a:p>
            <a:pPr marL="0" indent="0">
              <a:buNone/>
            </a:pPr>
            <a:endParaRPr lang="en-US" dirty="0" smtClean="0">
              <a:solidFill>
                <a:schemeClr val="tx1"/>
              </a:solidFill>
            </a:endParaRPr>
          </a:p>
          <a:p>
            <a:pPr marL="0" indent="0">
              <a:buNone/>
            </a:pPr>
            <a:r>
              <a:rPr lang="nl-NL" dirty="0" smtClean="0">
                <a:solidFill>
                  <a:schemeClr val="tx1"/>
                </a:solidFill>
              </a:rPr>
              <a:t/>
            </a:r>
            <a:br>
              <a:rPr lang="nl-NL" dirty="0" smtClean="0">
                <a:solidFill>
                  <a:schemeClr val="tx1"/>
                </a:solidFill>
              </a:rPr>
            </a:br>
            <a:r>
              <a:rPr lang="nl-NL" dirty="0" smtClean="0">
                <a:solidFill>
                  <a:schemeClr val="tx1"/>
                </a:solidFill>
              </a:rPr>
              <a:t/>
            </a:r>
            <a:br>
              <a:rPr lang="nl-NL" dirty="0" smtClean="0">
                <a:solidFill>
                  <a:schemeClr val="tx1"/>
                </a:solidFill>
              </a:rPr>
            </a:br>
            <a:r>
              <a:rPr lang="en-US" dirty="0" smtClean="0">
                <a:solidFill>
                  <a:schemeClr val="tx1"/>
                </a:solidFill>
              </a:rPr>
              <a:t/>
            </a:r>
            <a:br>
              <a:rPr lang="en-US" dirty="0" smtClean="0">
                <a:solidFill>
                  <a:schemeClr val="tx1"/>
                </a:solidFill>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55158040"/>
              </p:ext>
            </p:extLst>
          </p:nvPr>
        </p:nvGraphicFramePr>
        <p:xfrm>
          <a:off x="203200" y="1442848"/>
          <a:ext cx="11876025" cy="5323712"/>
        </p:xfrm>
        <a:graphic>
          <a:graphicData uri="http://schemas.openxmlformats.org/drawingml/2006/table">
            <a:tbl>
              <a:tblPr firstRow="1" bandRow="1">
                <a:tableStyleId>{5C22544A-7EE6-4342-B048-85BDC9FD1C3A}</a:tableStyleId>
              </a:tblPr>
              <a:tblGrid>
                <a:gridCol w="3958675"/>
                <a:gridCol w="3958675"/>
                <a:gridCol w="3958675"/>
              </a:tblGrid>
              <a:tr h="616914">
                <a:tc>
                  <a:txBody>
                    <a:bodyPr/>
                    <a:lstStyle/>
                    <a:p>
                      <a:r>
                        <a:rPr lang="en-GB" dirty="0" smtClean="0"/>
                        <a:t>Question</a:t>
                      </a:r>
                      <a:endParaRPr lang="en-GB" dirty="0"/>
                    </a:p>
                  </a:txBody>
                  <a:tcPr/>
                </a:tc>
                <a:tc>
                  <a:txBody>
                    <a:bodyPr/>
                    <a:lstStyle/>
                    <a:p>
                      <a:r>
                        <a:rPr lang="en-GB" dirty="0" smtClean="0">
                          <a:solidFill>
                            <a:schemeClr val="bg1"/>
                          </a:solidFill>
                        </a:rPr>
                        <a:t>Method (of</a:t>
                      </a:r>
                      <a:r>
                        <a:rPr lang="en-GB" baseline="0" dirty="0" smtClean="0">
                          <a:solidFill>
                            <a:schemeClr val="bg1"/>
                          </a:solidFill>
                        </a:rPr>
                        <a:t> data collection)</a:t>
                      </a:r>
                      <a:endParaRPr lang="en-GB" dirty="0">
                        <a:solidFill>
                          <a:schemeClr val="bg1"/>
                        </a:solidFill>
                      </a:endParaRPr>
                    </a:p>
                  </a:txBody>
                  <a:tcPr/>
                </a:tc>
                <a:tc>
                  <a:txBody>
                    <a:bodyPr/>
                    <a:lstStyle/>
                    <a:p>
                      <a:r>
                        <a:rPr lang="en-GB" dirty="0" smtClean="0"/>
                        <a:t>Instruments</a:t>
                      </a:r>
                      <a:endParaRPr lang="en-GB" dirty="0"/>
                    </a:p>
                  </a:txBody>
                  <a:tcPr/>
                </a:tc>
              </a:tr>
              <a:tr h="2116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1</a:t>
                      </a:r>
                      <a:r>
                        <a:rPr lang="nl-NL" sz="2400" dirty="0" smtClean="0">
                          <a:solidFill>
                            <a:schemeClr val="tx1"/>
                          </a:solidFill>
                        </a:rPr>
                        <a:t>. </a:t>
                      </a:r>
                      <a:r>
                        <a:rPr lang="en-US" sz="2400" dirty="0" smtClean="0">
                          <a:solidFill>
                            <a:schemeClr val="tx1"/>
                          </a:solidFill>
                        </a:rPr>
                        <a:t>What are </a:t>
                      </a:r>
                      <a:r>
                        <a:rPr lang="en-US" sz="2400" b="1" dirty="0" smtClean="0">
                          <a:solidFill>
                            <a:schemeClr val="tx1"/>
                          </a:solidFill>
                        </a:rPr>
                        <a:t>results</a:t>
                      </a:r>
                      <a:r>
                        <a:rPr lang="en-US" sz="2400" dirty="0" smtClean="0">
                          <a:solidFill>
                            <a:schemeClr val="tx1"/>
                          </a:solidFill>
                        </a:rPr>
                        <a:t> achieved in </a:t>
                      </a:r>
                      <a:r>
                        <a:rPr lang="en-US" sz="2400" dirty="0" smtClean="0"/>
                        <a:t>learning </a:t>
                      </a:r>
                      <a:r>
                        <a:rPr lang="en-US" sz="2400" dirty="0" smtClean="0">
                          <a:solidFill>
                            <a:schemeClr val="tx1"/>
                          </a:solidFill>
                        </a:rPr>
                        <a:t>to read and write in Tetum in the available adult literacy programs? </a:t>
                      </a:r>
                    </a:p>
                  </a:txBody>
                  <a:tcPr/>
                </a:tc>
                <a:tc>
                  <a:txBody>
                    <a:bodyPr/>
                    <a:lstStyle/>
                    <a:p>
                      <a:r>
                        <a:rPr lang="en-GB" sz="2400" i="1" dirty="0" smtClean="0"/>
                        <a:t>Survey:</a:t>
                      </a:r>
                      <a:r>
                        <a:rPr lang="en-GB" sz="2400" dirty="0" smtClean="0"/>
                        <a:t> </a:t>
                      </a:r>
                    </a:p>
                    <a:p>
                      <a:r>
                        <a:rPr lang="en-GB" sz="2400" dirty="0" smtClean="0"/>
                        <a:t>Testing</a:t>
                      </a:r>
                      <a:r>
                        <a:rPr lang="en-GB" sz="2400" baseline="0" dirty="0" smtClean="0"/>
                        <a:t> of reading and writing ability</a:t>
                      </a:r>
                      <a:endParaRPr lang="en-GB" sz="2400" dirty="0"/>
                    </a:p>
                  </a:txBody>
                  <a:tcPr/>
                </a:tc>
                <a:tc>
                  <a:txBody>
                    <a:bodyPr/>
                    <a:lstStyle/>
                    <a:p>
                      <a:endParaRPr lang="en-GB" sz="2400" dirty="0" smtClean="0"/>
                    </a:p>
                    <a:p>
                      <a:r>
                        <a:rPr lang="en-GB" sz="2400" dirty="0" smtClean="0"/>
                        <a:t>Reading and writing tests:</a:t>
                      </a:r>
                    </a:p>
                    <a:p>
                      <a:pPr marL="342900" indent="-342900">
                        <a:buFontTx/>
                        <a:buChar char="-"/>
                      </a:pPr>
                      <a:r>
                        <a:rPr lang="en-GB" sz="2400" dirty="0" smtClean="0"/>
                        <a:t>Grapheme</a:t>
                      </a:r>
                      <a:r>
                        <a:rPr lang="en-GB" sz="2400" baseline="0" dirty="0" smtClean="0"/>
                        <a:t> recognition</a:t>
                      </a:r>
                    </a:p>
                    <a:p>
                      <a:pPr marL="342900" indent="-342900">
                        <a:buFontTx/>
                        <a:buChar char="-"/>
                      </a:pPr>
                      <a:r>
                        <a:rPr lang="en-GB" sz="2400" baseline="0" dirty="0" smtClean="0"/>
                        <a:t>Word reading</a:t>
                      </a:r>
                    </a:p>
                    <a:p>
                      <a:pPr marL="342900" indent="-342900">
                        <a:buFontTx/>
                        <a:buChar char="-"/>
                      </a:pPr>
                      <a:r>
                        <a:rPr lang="en-GB" sz="2400" baseline="0" dirty="0" smtClean="0"/>
                        <a:t>Form filling</a:t>
                      </a:r>
                    </a:p>
                    <a:p>
                      <a:pPr marL="342900" indent="-342900">
                        <a:buFontTx/>
                        <a:buChar char="-"/>
                      </a:pPr>
                      <a:r>
                        <a:rPr lang="en-GB" sz="2400" baseline="0" dirty="0" smtClean="0"/>
                        <a:t>Word writing</a:t>
                      </a:r>
                      <a:endParaRPr lang="en-GB" sz="2400" dirty="0"/>
                    </a:p>
                  </a:txBody>
                  <a:tcPr/>
                </a:tc>
              </a:tr>
              <a:tr h="2420798">
                <a:tc>
                  <a:txBody>
                    <a:bodyPr/>
                    <a:lstStyle/>
                    <a:p>
                      <a:r>
                        <a:rPr lang="en-US" sz="2400" dirty="0" smtClean="0"/>
                        <a:t>2. W</a:t>
                      </a:r>
                      <a:r>
                        <a:rPr lang="en-US" sz="2400" dirty="0" smtClean="0">
                          <a:solidFill>
                            <a:schemeClr val="tx1"/>
                          </a:solidFill>
                        </a:rPr>
                        <a:t>hat </a:t>
                      </a:r>
                      <a:r>
                        <a:rPr lang="en-US" sz="2400" b="1" dirty="0" smtClean="0">
                          <a:solidFill>
                            <a:schemeClr val="tx1"/>
                          </a:solidFill>
                        </a:rPr>
                        <a:t>factors</a:t>
                      </a:r>
                      <a:r>
                        <a:rPr lang="en-US" sz="2400" dirty="0" smtClean="0">
                          <a:solidFill>
                            <a:schemeClr val="tx1"/>
                          </a:solidFill>
                        </a:rPr>
                        <a:t> are most important in the development of adult learners’ literacy ability? </a:t>
                      </a:r>
                      <a:endParaRPr lang="en-GB" sz="2400" dirty="0"/>
                    </a:p>
                  </a:txBody>
                  <a:tcPr/>
                </a:tc>
                <a:tc>
                  <a:txBody>
                    <a:bodyPr/>
                    <a:lstStyle/>
                    <a:p>
                      <a:r>
                        <a:rPr lang="en-GB" sz="2400" i="1" baseline="0" dirty="0" smtClean="0">
                          <a:solidFill>
                            <a:schemeClr val="tx1"/>
                          </a:solidFill>
                        </a:rPr>
                        <a:t>Survey: </a:t>
                      </a:r>
                    </a:p>
                    <a:p>
                      <a:r>
                        <a:rPr lang="en-GB" sz="2400" baseline="0" dirty="0" smtClean="0">
                          <a:solidFill>
                            <a:schemeClr val="tx1"/>
                          </a:solidFill>
                        </a:rPr>
                        <a:t>Asking about factors that possibly influence reading and writing acquisition</a:t>
                      </a:r>
                    </a:p>
                    <a:p>
                      <a:r>
                        <a:rPr lang="en-GB" sz="2400" i="1" baseline="0" dirty="0" smtClean="0">
                          <a:solidFill>
                            <a:schemeClr val="tx1"/>
                          </a:solidFill>
                        </a:rPr>
                        <a:t>Case study: </a:t>
                      </a:r>
                    </a:p>
                    <a:p>
                      <a:r>
                        <a:rPr lang="en-GB" sz="2400" baseline="0" dirty="0" smtClean="0">
                          <a:solidFill>
                            <a:schemeClr val="tx1"/>
                          </a:solidFill>
                        </a:rPr>
                        <a:t>Observing classes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Questionnaires for teachers and learners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Observation checklist</a:t>
                      </a:r>
                    </a:p>
                  </a:txBody>
                  <a:tcPr/>
                </a:tc>
              </a:tr>
            </a:tbl>
          </a:graphicData>
        </a:graphic>
      </p:graphicFrame>
    </p:spTree>
    <p:extLst>
      <p:ext uri="{BB962C8B-B14F-4D97-AF65-F5344CB8AC3E}">
        <p14:creationId xmlns:p14="http://schemas.microsoft.com/office/powerpoint/2010/main" val="3633815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6_4602.JPG"/>
          <p:cNvPicPr>
            <a:picLocks noChangeAspect="1"/>
          </p:cNvPicPr>
          <p:nvPr/>
        </p:nvPicPr>
        <p:blipFill>
          <a:blip r:embed="rId2" cstate="print"/>
          <a:stretch>
            <a:fillRect/>
          </a:stretch>
        </p:blipFill>
        <p:spPr>
          <a:xfrm>
            <a:off x="1073658" y="0"/>
            <a:ext cx="9906001" cy="6858000"/>
          </a:xfrm>
          <a:prstGeom prst="rect">
            <a:avLst/>
          </a:prstGeom>
        </p:spPr>
      </p:pic>
    </p:spTree>
    <p:extLst>
      <p:ext uri="{BB962C8B-B14F-4D97-AF65-F5344CB8AC3E}">
        <p14:creationId xmlns:p14="http://schemas.microsoft.com/office/powerpoint/2010/main" val="36541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Research questions about </a:t>
            </a:r>
            <a:r>
              <a:rPr lang="en-GB" b="1" dirty="0" smtClean="0">
                <a:solidFill>
                  <a:schemeClr val="accent2">
                    <a:lumMod val="75000"/>
                  </a:schemeClr>
                </a:solidFill>
                <a:latin typeface="+mn-lt"/>
              </a:rPr>
              <a:t>teaching</a:t>
            </a:r>
            <a:endParaRPr lang="en-GB" b="1" dirty="0">
              <a:solidFill>
                <a:schemeClr val="accent2">
                  <a:lumMod val="75000"/>
                </a:schemeClr>
              </a:solidFill>
              <a:latin typeface="+mn-lt"/>
            </a:endParaRPr>
          </a:p>
        </p:txBody>
      </p:sp>
      <p:sp>
        <p:nvSpPr>
          <p:cNvPr id="3" name="Content Placeholder 2"/>
          <p:cNvSpPr>
            <a:spLocks noGrp="1"/>
          </p:cNvSpPr>
          <p:nvPr>
            <p:ph idx="1"/>
          </p:nvPr>
        </p:nvSpPr>
        <p:spPr/>
        <p:txBody>
          <a:bodyPr/>
          <a:lstStyle/>
          <a:p>
            <a:pPr marL="0" indent="0">
              <a:buNone/>
            </a:pPr>
            <a:endParaRPr lang="en-US"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51572935"/>
              </p:ext>
            </p:extLst>
          </p:nvPr>
        </p:nvGraphicFramePr>
        <p:xfrm>
          <a:off x="184912" y="1615778"/>
          <a:ext cx="11766297" cy="4885606"/>
        </p:xfrm>
        <a:graphic>
          <a:graphicData uri="http://schemas.openxmlformats.org/drawingml/2006/table">
            <a:tbl>
              <a:tblPr firstRow="1" bandRow="1">
                <a:tableStyleId>{5C22544A-7EE6-4342-B048-85BDC9FD1C3A}</a:tableStyleId>
              </a:tblPr>
              <a:tblGrid>
                <a:gridCol w="3922099"/>
                <a:gridCol w="3922099"/>
                <a:gridCol w="3922099"/>
              </a:tblGrid>
              <a:tr h="708283">
                <a:tc>
                  <a:txBody>
                    <a:bodyPr/>
                    <a:lstStyle/>
                    <a:p>
                      <a:r>
                        <a:rPr lang="en-GB" dirty="0" smtClean="0"/>
                        <a:t>Question</a:t>
                      </a:r>
                      <a:endParaRPr lang="en-GB" dirty="0"/>
                    </a:p>
                  </a:txBody>
                  <a:tcPr/>
                </a:tc>
                <a:tc>
                  <a:txBody>
                    <a:bodyPr/>
                    <a:lstStyle/>
                    <a:p>
                      <a:r>
                        <a:rPr lang="en-GB" dirty="0" smtClean="0"/>
                        <a:t>Method</a:t>
                      </a:r>
                      <a:endParaRPr lang="en-GB" dirty="0"/>
                    </a:p>
                  </a:txBody>
                  <a:tcPr/>
                </a:tc>
                <a:tc>
                  <a:txBody>
                    <a:bodyPr/>
                    <a:lstStyle/>
                    <a:p>
                      <a:r>
                        <a:rPr lang="en-GB" dirty="0" smtClean="0"/>
                        <a:t>Instruments</a:t>
                      </a:r>
                      <a:endParaRPr lang="en-GB" dirty="0"/>
                    </a:p>
                  </a:txBody>
                  <a:tcPr/>
                </a:tc>
              </a:tr>
              <a:tr h="2430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3</a:t>
                      </a:r>
                      <a:r>
                        <a:rPr lang="en-US" sz="2400" dirty="0" smtClean="0">
                          <a:solidFill>
                            <a:schemeClr val="tx1"/>
                          </a:solidFill>
                        </a:rPr>
                        <a:t>. What classroom-based literacy </a:t>
                      </a:r>
                      <a:r>
                        <a:rPr lang="en-US" sz="2400" b="1" dirty="0" smtClean="0"/>
                        <a:t>teaching </a:t>
                      </a:r>
                      <a:r>
                        <a:rPr lang="en-US" sz="2400" b="1" dirty="0" smtClean="0">
                          <a:solidFill>
                            <a:schemeClr val="tx1"/>
                          </a:solidFill>
                        </a:rPr>
                        <a:t>practices </a:t>
                      </a:r>
                      <a:r>
                        <a:rPr lang="en-US" sz="2400" dirty="0" smtClean="0">
                          <a:solidFill>
                            <a:schemeClr val="tx1"/>
                          </a:solidFill>
                        </a:rPr>
                        <a:t>are adult literacy learners confronted with</a:t>
                      </a:r>
                      <a:r>
                        <a:rPr lang="en-US" sz="2400" dirty="0" smtClean="0"/>
                        <a:t>?</a:t>
                      </a:r>
                      <a:endParaRPr lang="en-US" sz="2400" dirty="0" smtClean="0">
                        <a:solidFill>
                          <a:schemeClr val="tx1"/>
                        </a:solidFill>
                      </a:endParaRPr>
                    </a:p>
                  </a:txBody>
                  <a:tcPr/>
                </a:tc>
                <a:tc>
                  <a:txBody>
                    <a:bodyPr/>
                    <a:lstStyle/>
                    <a:p>
                      <a:r>
                        <a:rPr lang="en-GB" sz="2400" i="1" dirty="0" smtClean="0"/>
                        <a:t>Case study:</a:t>
                      </a:r>
                      <a:r>
                        <a:rPr lang="en-GB" sz="2400" dirty="0" smtClean="0"/>
                        <a:t> </a:t>
                      </a:r>
                    </a:p>
                    <a:p>
                      <a:r>
                        <a:rPr lang="en-GB" sz="2400" dirty="0" smtClean="0"/>
                        <a:t>Class observation</a:t>
                      </a:r>
                      <a:endParaRPr lang="en-GB" sz="2400" dirty="0"/>
                    </a:p>
                  </a:txBody>
                  <a:tcPr/>
                </a:tc>
                <a:tc>
                  <a:txBody>
                    <a:bodyPr/>
                    <a:lstStyle/>
                    <a:p>
                      <a:endParaRPr lang="en-GB" sz="2400" dirty="0" smtClean="0"/>
                    </a:p>
                    <a:p>
                      <a:r>
                        <a:rPr lang="en-GB" sz="2400" dirty="0" smtClean="0"/>
                        <a:t>Observation checklists</a:t>
                      </a:r>
                    </a:p>
                    <a:p>
                      <a:r>
                        <a:rPr lang="en-GB" sz="2400" dirty="0" smtClean="0"/>
                        <a:t>Still photography</a:t>
                      </a:r>
                    </a:p>
                    <a:p>
                      <a:r>
                        <a:rPr lang="en-GB" sz="2400" dirty="0" smtClean="0"/>
                        <a:t>Audio recordings</a:t>
                      </a:r>
                      <a:endParaRPr lang="en-GB" sz="2400" dirty="0"/>
                    </a:p>
                  </a:txBody>
                  <a:tcPr/>
                </a:tc>
              </a:tr>
              <a:tr h="1746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4. </a:t>
                      </a:r>
                      <a:r>
                        <a:rPr lang="en-US" sz="2400" dirty="0" smtClean="0"/>
                        <a:t>W</a:t>
                      </a:r>
                      <a:r>
                        <a:rPr lang="en-US" sz="2400" dirty="0" smtClean="0">
                          <a:solidFill>
                            <a:schemeClr val="tx1"/>
                          </a:solidFill>
                        </a:rPr>
                        <a:t>hat </a:t>
                      </a:r>
                      <a:r>
                        <a:rPr lang="en-US" sz="2400" b="1" dirty="0" smtClean="0">
                          <a:solidFill>
                            <a:schemeClr val="tx1"/>
                          </a:solidFill>
                        </a:rPr>
                        <a:t>ideas</a:t>
                      </a:r>
                      <a:r>
                        <a:rPr lang="en-US" sz="2400" dirty="0" smtClean="0">
                          <a:solidFill>
                            <a:schemeClr val="tx1"/>
                          </a:solidFill>
                        </a:rPr>
                        <a:t> guide teachers’ practices?</a:t>
                      </a:r>
                      <a:endParaRPr lang="en-GB" sz="2400" dirty="0" smtClean="0"/>
                    </a:p>
                    <a:p>
                      <a:endParaRPr lang="en-GB" sz="2400" dirty="0"/>
                    </a:p>
                  </a:txBody>
                  <a:tcPr/>
                </a:tc>
                <a:tc>
                  <a:txBody>
                    <a:bodyPr/>
                    <a:lstStyle/>
                    <a:p>
                      <a:r>
                        <a:rPr lang="en-GB" sz="2400" i="1" dirty="0" smtClean="0"/>
                        <a:t>Case study:</a:t>
                      </a:r>
                    </a:p>
                    <a:p>
                      <a:r>
                        <a:rPr lang="en-GB" sz="2400" dirty="0" smtClean="0"/>
                        <a:t>Interviews based on what was seen during observations</a:t>
                      </a:r>
                      <a:endParaRPr lang="en-GB" sz="2400" dirty="0"/>
                    </a:p>
                  </a:txBody>
                  <a:tcPr/>
                </a:tc>
                <a:tc>
                  <a:txBody>
                    <a:bodyPr/>
                    <a:lstStyle/>
                    <a:p>
                      <a:endParaRPr lang="en-GB" sz="2400" dirty="0" smtClean="0"/>
                    </a:p>
                    <a:p>
                      <a:r>
                        <a:rPr lang="en-GB" sz="2400" dirty="0" smtClean="0"/>
                        <a:t>Interview guidelines</a:t>
                      </a:r>
                      <a:endParaRPr lang="en-GB" sz="2400" dirty="0"/>
                    </a:p>
                  </a:txBody>
                  <a:tcPr/>
                </a:tc>
              </a:tr>
            </a:tbl>
          </a:graphicData>
        </a:graphic>
      </p:graphicFrame>
    </p:spTree>
    <p:extLst>
      <p:ext uri="{BB962C8B-B14F-4D97-AF65-F5344CB8AC3E}">
        <p14:creationId xmlns:p14="http://schemas.microsoft.com/office/powerpoint/2010/main" val="376139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8453"/>
            <a:ext cx="10515600" cy="1325563"/>
          </a:xfrm>
        </p:spPr>
        <p:txBody>
          <a:bodyPr>
            <a:normAutofit fontScale="90000"/>
          </a:bodyPr>
          <a:lstStyle/>
          <a:p>
            <a:r>
              <a:rPr lang="en-GB" sz="2700" b="1" dirty="0" smtClean="0">
                <a:latin typeface="+mn-lt"/>
              </a:rPr>
              <a:t>Question 2: What factors influence adult literacy learning?</a:t>
            </a:r>
            <a:br>
              <a:rPr lang="en-GB" sz="2700" b="1" dirty="0" smtClean="0">
                <a:latin typeface="+mn-lt"/>
              </a:rPr>
            </a:br>
            <a:r>
              <a:rPr lang="en-GB" sz="2700" b="1" dirty="0" smtClean="0">
                <a:latin typeface="+mn-lt"/>
              </a:rPr>
              <a:t>Question 5: What works?</a:t>
            </a:r>
            <a:br>
              <a:rPr lang="en-GB" sz="2700" b="1" dirty="0" smtClean="0">
                <a:latin typeface="+mn-lt"/>
              </a:rPr>
            </a:br>
            <a:r>
              <a:rPr lang="en-GB" sz="2700" b="1" dirty="0">
                <a:latin typeface="+mn-lt"/>
              </a:rPr>
              <a:t/>
            </a:r>
            <a:br>
              <a:rPr lang="en-GB" sz="2700" b="1" dirty="0">
                <a:latin typeface="+mn-lt"/>
              </a:rPr>
            </a:br>
            <a:r>
              <a:rPr lang="en-GB" b="1" dirty="0" smtClean="0">
                <a:latin typeface="+mn-lt"/>
              </a:rPr>
              <a:t>Investigate </a:t>
            </a:r>
            <a:r>
              <a:rPr lang="en-GB" b="1" dirty="0" smtClean="0">
                <a:solidFill>
                  <a:srgbClr val="0070C0"/>
                </a:solidFill>
                <a:latin typeface="+mn-lt"/>
              </a:rPr>
              <a:t>relationships </a:t>
            </a:r>
            <a:r>
              <a:rPr lang="en-GB" b="1" dirty="0" smtClean="0">
                <a:latin typeface="+mn-lt"/>
              </a:rPr>
              <a:t>between</a:t>
            </a:r>
            <a:r>
              <a:rPr lang="en-GB" dirty="0" smtClean="0">
                <a:latin typeface="+mn-lt"/>
              </a:rPr>
              <a:t> </a:t>
            </a:r>
            <a:endParaRPr lang="en-GB" dirty="0">
              <a:latin typeface="+mn-lt"/>
            </a:endParaRP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lgn="ctr">
              <a:buNone/>
            </a:pPr>
            <a:r>
              <a:rPr lang="en-GB" sz="4400" b="1" dirty="0"/>
              <a:t>t</a:t>
            </a:r>
            <a:r>
              <a:rPr lang="en-GB" sz="4400" b="1" dirty="0" smtClean="0"/>
              <a:t>hrough </a:t>
            </a:r>
            <a:r>
              <a:rPr lang="en-GB" sz="4400" b="1" dirty="0" smtClean="0">
                <a:solidFill>
                  <a:schemeClr val="accent2">
                    <a:lumMod val="75000"/>
                  </a:schemeClr>
                </a:solidFill>
              </a:rPr>
              <a:t>statistical analysis</a:t>
            </a:r>
            <a:endParaRPr lang="en-GB" sz="4400" b="1" dirty="0">
              <a:solidFill>
                <a:schemeClr val="accent2">
                  <a:lumMod val="75000"/>
                </a:schemeClr>
              </a:solidFill>
            </a:endParaRPr>
          </a:p>
        </p:txBody>
      </p:sp>
      <p:sp>
        <p:nvSpPr>
          <p:cNvPr id="4" name="Oval 3"/>
          <p:cNvSpPr/>
          <p:nvPr/>
        </p:nvSpPr>
        <p:spPr>
          <a:xfrm>
            <a:off x="840486" y="2029810"/>
            <a:ext cx="3678936" cy="2807208"/>
          </a:xfrm>
          <a:prstGeom prst="ellipse">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dirty="0" smtClean="0"/>
              <a:t>results</a:t>
            </a:r>
            <a:endParaRPr lang="en-GB" sz="4800" dirty="0"/>
          </a:p>
        </p:txBody>
      </p:sp>
      <p:sp>
        <p:nvSpPr>
          <p:cNvPr id="5" name="Oval 4"/>
          <p:cNvSpPr/>
          <p:nvPr/>
        </p:nvSpPr>
        <p:spPr>
          <a:xfrm>
            <a:off x="5590794" y="2038954"/>
            <a:ext cx="5455920" cy="2798064"/>
          </a:xfrm>
          <a:prstGeom prst="ellipse">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t>information </a:t>
            </a:r>
            <a:endParaRPr lang="en-GB" sz="3600" dirty="0" smtClean="0"/>
          </a:p>
          <a:p>
            <a:pPr algn="ctr"/>
            <a:r>
              <a:rPr lang="en-GB" sz="3600" dirty="0" smtClean="0"/>
              <a:t>on </a:t>
            </a:r>
            <a:r>
              <a:rPr lang="en-GB" sz="3600" dirty="0"/>
              <a:t>possible </a:t>
            </a:r>
            <a:endParaRPr lang="en-GB" sz="3600" dirty="0" smtClean="0"/>
          </a:p>
          <a:p>
            <a:pPr algn="ctr"/>
            <a:r>
              <a:rPr lang="en-GB" sz="3600" dirty="0" smtClean="0"/>
              <a:t>factors </a:t>
            </a:r>
            <a:r>
              <a:rPr lang="en-GB" sz="3600" dirty="0"/>
              <a:t>of </a:t>
            </a:r>
            <a:r>
              <a:rPr lang="en-GB" sz="3600" dirty="0" smtClean="0"/>
              <a:t>influence </a:t>
            </a:r>
          </a:p>
          <a:p>
            <a:pPr algn="ctr"/>
            <a:r>
              <a:rPr lang="en-GB" sz="3600" dirty="0" smtClean="0"/>
              <a:t>on </a:t>
            </a:r>
            <a:r>
              <a:rPr lang="en-GB" sz="3600" dirty="0"/>
              <a:t>learning</a:t>
            </a:r>
          </a:p>
        </p:txBody>
      </p:sp>
      <p:cxnSp>
        <p:nvCxnSpPr>
          <p:cNvPr id="7" name="Straight Arrow Connector 6"/>
          <p:cNvCxnSpPr/>
          <p:nvPr/>
        </p:nvCxnSpPr>
        <p:spPr>
          <a:xfrm>
            <a:off x="4877562" y="3422685"/>
            <a:ext cx="7132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19422" y="3422685"/>
            <a:ext cx="67589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11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mn-lt"/>
              </a:rPr>
              <a:t>Statistical analysis</a:t>
            </a:r>
            <a:endParaRPr lang="en-GB" b="1" dirty="0">
              <a:latin typeface="+mn-lt"/>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3269325500"/>
              </p:ext>
            </p:extLst>
          </p:nvPr>
        </p:nvGraphicFramePr>
        <p:xfrm>
          <a:off x="146304" y="1444117"/>
          <a:ext cx="11914632" cy="5185282"/>
        </p:xfrm>
        <a:graphic>
          <a:graphicData uri="http://schemas.openxmlformats.org/drawingml/2006/table">
            <a:tbl>
              <a:tblPr firstRow="1" bandRow="1">
                <a:tableStyleId>{5C22544A-7EE6-4342-B048-85BDC9FD1C3A}</a:tableStyleId>
              </a:tblPr>
              <a:tblGrid>
                <a:gridCol w="5957316"/>
                <a:gridCol w="5957316"/>
              </a:tblGrid>
              <a:tr h="825101">
                <a:tc>
                  <a:txBody>
                    <a:bodyPr/>
                    <a:lstStyle/>
                    <a:p>
                      <a:r>
                        <a:rPr lang="en-GB" dirty="0" smtClean="0"/>
                        <a:t>Kind of analysis</a:t>
                      </a:r>
                      <a:endParaRPr lang="en-GB" dirty="0"/>
                    </a:p>
                  </a:txBody>
                  <a:tcPr/>
                </a:tc>
                <a:tc>
                  <a:txBody>
                    <a:bodyPr/>
                    <a:lstStyle/>
                    <a:p>
                      <a:r>
                        <a:rPr lang="en-GB" dirty="0" smtClean="0"/>
                        <a:t>To do what</a:t>
                      </a:r>
                      <a:endParaRPr lang="en-GB" dirty="0"/>
                    </a:p>
                  </a:txBody>
                  <a:tcPr/>
                </a:tc>
              </a:tr>
              <a:tr h="836561">
                <a:tc>
                  <a:txBody>
                    <a:bodyPr/>
                    <a:lstStyle/>
                    <a:p>
                      <a:r>
                        <a:rPr lang="en-GB" b="1" dirty="0" smtClean="0"/>
                        <a:t>Frequency </a:t>
                      </a:r>
                      <a:r>
                        <a:rPr lang="en-GB" b="1" dirty="0" smtClean="0">
                          <a:solidFill>
                            <a:schemeClr val="tx1"/>
                          </a:solidFill>
                        </a:rPr>
                        <a:t>analysis / crosstabs</a:t>
                      </a:r>
                      <a:endParaRPr lang="en-GB" b="1" dirty="0">
                        <a:solidFill>
                          <a:schemeClr val="tx1"/>
                        </a:solidFill>
                      </a:endParaRPr>
                    </a:p>
                  </a:txBody>
                  <a:tcPr/>
                </a:tc>
                <a:tc>
                  <a:txBody>
                    <a:bodyPr/>
                    <a:lstStyle/>
                    <a:p>
                      <a:r>
                        <a:rPr lang="en-GB" b="1" dirty="0" smtClean="0">
                          <a:solidFill>
                            <a:schemeClr val="tx1"/>
                          </a:solidFill>
                        </a:rPr>
                        <a:t>Describe reading ability, uses, teaching practices (for different groups)</a:t>
                      </a:r>
                      <a:endParaRPr lang="en-GB" b="1" dirty="0">
                        <a:solidFill>
                          <a:schemeClr val="tx1"/>
                        </a:solidFill>
                      </a:endParaRPr>
                    </a:p>
                  </a:txBody>
                  <a:tcPr/>
                </a:tc>
              </a:tr>
              <a:tr h="836561">
                <a:tc>
                  <a:txBody>
                    <a:bodyPr/>
                    <a:lstStyle/>
                    <a:p>
                      <a:r>
                        <a:rPr lang="en-GB" b="1" dirty="0" smtClean="0"/>
                        <a:t>Correlational analyses </a:t>
                      </a:r>
                      <a:endParaRPr lang="en-GB" b="1" dirty="0"/>
                    </a:p>
                  </a:txBody>
                  <a:tcPr/>
                </a:tc>
                <a:tc>
                  <a:txBody>
                    <a:bodyPr/>
                    <a:lstStyle/>
                    <a:p>
                      <a:r>
                        <a:rPr lang="en-GB" b="1" dirty="0" smtClean="0">
                          <a:solidFill>
                            <a:schemeClr val="tx1"/>
                          </a:solidFill>
                        </a:rPr>
                        <a:t>To calculate</a:t>
                      </a:r>
                      <a:r>
                        <a:rPr lang="en-GB" b="1" baseline="0" dirty="0" smtClean="0">
                          <a:solidFill>
                            <a:schemeClr val="tx1"/>
                          </a:solidFill>
                        </a:rPr>
                        <a:t> relationships, for example between age and reading ability</a:t>
                      </a:r>
                      <a:endParaRPr lang="en-GB" b="1" dirty="0">
                        <a:solidFill>
                          <a:schemeClr val="tx1"/>
                        </a:solidFill>
                      </a:endParaRPr>
                    </a:p>
                  </a:txBody>
                  <a:tcPr/>
                </a:tc>
              </a:tr>
              <a:tr h="899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T-test </a:t>
                      </a:r>
                      <a:r>
                        <a:rPr lang="en-GB" b="1" baseline="0" dirty="0" smtClean="0"/>
                        <a:t>/</a:t>
                      </a:r>
                      <a:r>
                        <a:rPr lang="en-GB" b="1" dirty="0" smtClean="0">
                          <a:solidFill>
                            <a:schemeClr val="accent2">
                              <a:lumMod val="75000"/>
                            </a:schemeClr>
                          </a:solidFill>
                        </a:rPr>
                        <a:t>An</a:t>
                      </a:r>
                      <a:r>
                        <a:rPr lang="en-GB" b="1" dirty="0" smtClean="0"/>
                        <a:t>alysis </a:t>
                      </a:r>
                      <a:r>
                        <a:rPr lang="en-GB" b="1" dirty="0" smtClean="0">
                          <a:solidFill>
                            <a:schemeClr val="accent2">
                              <a:lumMod val="75000"/>
                            </a:schemeClr>
                          </a:solidFill>
                        </a:rPr>
                        <a:t>o</a:t>
                      </a:r>
                      <a:r>
                        <a:rPr lang="en-GB" b="1" dirty="0" smtClean="0"/>
                        <a:t>f </a:t>
                      </a:r>
                      <a:r>
                        <a:rPr lang="en-GB" b="1" dirty="0" smtClean="0">
                          <a:solidFill>
                            <a:schemeClr val="accent2">
                              <a:lumMod val="75000"/>
                            </a:schemeClr>
                          </a:solidFill>
                        </a:rPr>
                        <a:t>va</a:t>
                      </a:r>
                      <a:r>
                        <a:rPr lang="en-GB" b="1" dirty="0" smtClean="0"/>
                        <a:t>riance (</a:t>
                      </a:r>
                      <a:r>
                        <a:rPr lang="en-GB" b="1" dirty="0" err="1" smtClean="0"/>
                        <a:t>Anova</a:t>
                      </a:r>
                      <a:r>
                        <a:rPr lang="en-GB" b="1" dirty="0" smtClean="0"/>
                        <a:t>)</a:t>
                      </a:r>
                    </a:p>
                  </a:txBody>
                  <a:tcPr/>
                </a:tc>
                <a:tc>
                  <a:txBody>
                    <a:bodyPr/>
                    <a:lstStyle/>
                    <a:p>
                      <a:r>
                        <a:rPr lang="en-GB" b="1" dirty="0" smtClean="0">
                          <a:solidFill>
                            <a:schemeClr val="tx1"/>
                          </a:solidFill>
                        </a:rPr>
                        <a:t>To calculate differences between two or more groups (for example men and women (t-test),  three literacy</a:t>
                      </a:r>
                      <a:r>
                        <a:rPr lang="en-GB" b="1" baseline="0" dirty="0" smtClean="0">
                          <a:solidFill>
                            <a:schemeClr val="tx1"/>
                          </a:solidFill>
                        </a:rPr>
                        <a:t> </a:t>
                      </a:r>
                      <a:r>
                        <a:rPr lang="en-GB" b="1" dirty="0" smtClean="0">
                          <a:solidFill>
                            <a:schemeClr val="tx1"/>
                          </a:solidFill>
                        </a:rPr>
                        <a:t>methods</a:t>
                      </a:r>
                      <a:endParaRPr lang="en-GB" b="1" dirty="0">
                        <a:solidFill>
                          <a:schemeClr val="tx1"/>
                        </a:solidFill>
                      </a:endParaRPr>
                    </a:p>
                  </a:txBody>
                  <a:tcPr/>
                </a:tc>
              </a:tr>
              <a:tr h="834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smtClean="0"/>
                        <a:t>Mancova</a:t>
                      </a:r>
                      <a:r>
                        <a:rPr lang="en-GB" b="1" dirty="0" smtClean="0"/>
                        <a:t> </a:t>
                      </a:r>
                    </a:p>
                  </a:txBody>
                  <a:tcPr/>
                </a:tc>
                <a:tc>
                  <a:txBody>
                    <a:bodyPr/>
                    <a:lstStyle/>
                    <a:p>
                      <a:r>
                        <a:rPr lang="en-GB" b="1" dirty="0" smtClean="0">
                          <a:solidFill>
                            <a:schemeClr val="tx1"/>
                          </a:solidFill>
                        </a:rPr>
                        <a:t>Like</a:t>
                      </a:r>
                      <a:r>
                        <a:rPr lang="en-GB" b="1" baseline="0" dirty="0" smtClean="0">
                          <a:solidFill>
                            <a:schemeClr val="tx1"/>
                          </a:solidFill>
                        </a:rPr>
                        <a:t> </a:t>
                      </a:r>
                      <a:r>
                        <a:rPr lang="en-GB" b="1" baseline="0" dirty="0" err="1" smtClean="0">
                          <a:solidFill>
                            <a:schemeClr val="tx1"/>
                          </a:solidFill>
                        </a:rPr>
                        <a:t>Anova</a:t>
                      </a:r>
                      <a:r>
                        <a:rPr lang="en-GB" b="1" baseline="0" dirty="0" smtClean="0">
                          <a:solidFill>
                            <a:schemeClr val="tx1"/>
                          </a:solidFill>
                        </a:rPr>
                        <a:t>, but to control for one or more factors (for example gender and years of schooling)</a:t>
                      </a:r>
                      <a:endParaRPr lang="en-GB" b="1" dirty="0">
                        <a:solidFill>
                          <a:schemeClr val="tx1"/>
                        </a:solidFill>
                      </a:endParaRPr>
                    </a:p>
                  </a:txBody>
                  <a:tcPr/>
                </a:tc>
              </a:tr>
              <a:tr h="953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Regression analysis</a:t>
                      </a:r>
                    </a:p>
                    <a:p>
                      <a:endParaRPr lang="en-GB" b="1" dirty="0"/>
                    </a:p>
                  </a:txBody>
                  <a:tcPr/>
                </a:tc>
                <a:tc>
                  <a:txBody>
                    <a:bodyPr/>
                    <a:lstStyle/>
                    <a:p>
                      <a:r>
                        <a:rPr lang="en-GB" b="1" dirty="0" smtClean="0">
                          <a:solidFill>
                            <a:schemeClr val="tx1"/>
                          </a:solidFill>
                        </a:rPr>
                        <a:t>More advanced technique</a:t>
                      </a:r>
                      <a:r>
                        <a:rPr lang="en-GB" b="1" baseline="0" dirty="0" smtClean="0">
                          <a:solidFill>
                            <a:schemeClr val="tx1"/>
                          </a:solidFill>
                        </a:rPr>
                        <a:t> to predict the most important factors that influence results</a:t>
                      </a:r>
                      <a:endParaRPr lang="en-GB" b="1" dirty="0">
                        <a:solidFill>
                          <a:schemeClr val="tx1"/>
                        </a:solidFill>
                      </a:endParaRPr>
                    </a:p>
                  </a:txBody>
                  <a:tcPr/>
                </a:tc>
              </a:tr>
            </a:tbl>
          </a:graphicData>
        </a:graphic>
      </p:graphicFrame>
    </p:spTree>
    <p:extLst>
      <p:ext uri="{BB962C8B-B14F-4D97-AF65-F5344CB8AC3E}">
        <p14:creationId xmlns:p14="http://schemas.microsoft.com/office/powerpoint/2010/main" val="207372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Research questions about </a:t>
            </a:r>
            <a:r>
              <a:rPr lang="en-GB" b="1" dirty="0" smtClean="0">
                <a:solidFill>
                  <a:schemeClr val="accent2">
                    <a:lumMod val="75000"/>
                  </a:schemeClr>
                </a:solidFill>
                <a:latin typeface="+mn-lt"/>
              </a:rPr>
              <a:t>uses and values</a:t>
            </a:r>
            <a:endParaRPr lang="en-GB" b="1" dirty="0">
              <a:solidFill>
                <a:schemeClr val="accent2">
                  <a:lumMod val="75000"/>
                </a:schemeClr>
              </a:solidFill>
              <a:latin typeface="+mn-lt"/>
            </a:endParaRPr>
          </a:p>
        </p:txBody>
      </p:sp>
      <p:sp>
        <p:nvSpPr>
          <p:cNvPr id="3" name="Content Placeholder 2"/>
          <p:cNvSpPr>
            <a:spLocks noGrp="1"/>
          </p:cNvSpPr>
          <p:nvPr>
            <p:ph idx="1"/>
          </p:nvPr>
        </p:nvSpPr>
        <p:spPr/>
        <p:txBody>
          <a:bodyPr/>
          <a:lstStyle/>
          <a:p>
            <a:pPr marL="0" indent="0">
              <a:buNone/>
            </a:pPr>
            <a:endParaRPr lang="en-US"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78156408"/>
              </p:ext>
            </p:extLst>
          </p:nvPr>
        </p:nvGraphicFramePr>
        <p:xfrm>
          <a:off x="203200" y="1590421"/>
          <a:ext cx="11775441" cy="5027294"/>
        </p:xfrm>
        <a:graphic>
          <a:graphicData uri="http://schemas.openxmlformats.org/drawingml/2006/table">
            <a:tbl>
              <a:tblPr firstRow="1" bandRow="1">
                <a:tableStyleId>{5C22544A-7EE6-4342-B048-85BDC9FD1C3A}</a:tableStyleId>
              </a:tblPr>
              <a:tblGrid>
                <a:gridCol w="3925147"/>
                <a:gridCol w="3925147"/>
                <a:gridCol w="3925147"/>
              </a:tblGrid>
              <a:tr h="790966">
                <a:tc>
                  <a:txBody>
                    <a:bodyPr/>
                    <a:lstStyle/>
                    <a:p>
                      <a:r>
                        <a:rPr lang="en-GB" dirty="0" smtClean="0"/>
                        <a:t>Question</a:t>
                      </a:r>
                      <a:endParaRPr lang="en-GB" dirty="0"/>
                    </a:p>
                  </a:txBody>
                  <a:tcPr/>
                </a:tc>
                <a:tc>
                  <a:txBody>
                    <a:bodyPr/>
                    <a:lstStyle/>
                    <a:p>
                      <a:r>
                        <a:rPr lang="en-GB" dirty="0" smtClean="0"/>
                        <a:t>Method</a:t>
                      </a:r>
                      <a:endParaRPr lang="en-GB" dirty="0"/>
                    </a:p>
                  </a:txBody>
                  <a:tcPr/>
                </a:tc>
                <a:tc>
                  <a:txBody>
                    <a:bodyPr/>
                    <a:lstStyle/>
                    <a:p>
                      <a:r>
                        <a:rPr lang="en-GB" dirty="0" smtClean="0"/>
                        <a:t>Instruments</a:t>
                      </a:r>
                      <a:endParaRPr lang="en-GB" dirty="0"/>
                    </a:p>
                  </a:txBody>
                  <a:tcPr/>
                </a:tc>
              </a:tr>
              <a:tr h="2178813">
                <a:tc>
                  <a:txBody>
                    <a:bodyPr/>
                    <a:lstStyle/>
                    <a:p>
                      <a:pPr marL="0" indent="0">
                        <a:buNone/>
                      </a:pPr>
                      <a:r>
                        <a:rPr lang="en-US" sz="2400" dirty="0" smtClean="0">
                          <a:solidFill>
                            <a:schemeClr val="tx1"/>
                          </a:solidFill>
                        </a:rPr>
                        <a:t>6. What literacy </a:t>
                      </a:r>
                      <a:r>
                        <a:rPr lang="en-US" sz="2400" b="1" dirty="0" smtClean="0"/>
                        <a:t>uses</a:t>
                      </a:r>
                      <a:r>
                        <a:rPr lang="en-US" sz="2400" dirty="0" smtClean="0">
                          <a:solidFill>
                            <a:schemeClr val="tx1"/>
                          </a:solidFill>
                        </a:rPr>
                        <a:t> do adult learners report with reference to different social domains? </a:t>
                      </a:r>
                    </a:p>
                  </a:txBody>
                  <a:tcPr/>
                </a:tc>
                <a:tc>
                  <a:txBody>
                    <a:bodyPr/>
                    <a:lstStyle/>
                    <a:p>
                      <a:r>
                        <a:rPr lang="en-GB" sz="2400" i="1" dirty="0" smtClean="0"/>
                        <a:t>Case study:</a:t>
                      </a:r>
                    </a:p>
                    <a:p>
                      <a:r>
                        <a:rPr lang="en-GB" sz="2400" dirty="0" smtClean="0"/>
                        <a:t>a)</a:t>
                      </a:r>
                      <a:r>
                        <a:rPr lang="en-GB" sz="2400" baseline="0" dirty="0" smtClean="0"/>
                        <a:t> </a:t>
                      </a:r>
                      <a:r>
                        <a:rPr lang="en-GB" sz="2400" dirty="0" smtClean="0"/>
                        <a:t>Observations of people using literacy in daily life</a:t>
                      </a:r>
                    </a:p>
                    <a:p>
                      <a:r>
                        <a:rPr lang="en-GB" sz="2400" dirty="0" smtClean="0"/>
                        <a:t>b)</a:t>
                      </a:r>
                      <a:r>
                        <a:rPr lang="en-GB" sz="2400" baseline="0" dirty="0" smtClean="0"/>
                        <a:t> </a:t>
                      </a:r>
                      <a:r>
                        <a:rPr lang="en-GB" sz="2400" dirty="0" smtClean="0"/>
                        <a:t>Interviews</a:t>
                      </a:r>
                    </a:p>
                    <a:p>
                      <a:r>
                        <a:rPr lang="en-GB" sz="2400" dirty="0" smtClean="0"/>
                        <a:t>c) Linguistic landscape study</a:t>
                      </a:r>
                      <a:endParaRPr lang="en-GB" sz="2400" dirty="0"/>
                    </a:p>
                  </a:txBody>
                  <a:tcPr/>
                </a:tc>
                <a:tc>
                  <a:txBody>
                    <a:bodyPr/>
                    <a:lstStyle/>
                    <a:p>
                      <a:endParaRPr lang="en-GB" sz="2400" dirty="0" smtClean="0"/>
                    </a:p>
                    <a:p>
                      <a:r>
                        <a:rPr lang="en-GB" sz="2400" dirty="0" smtClean="0"/>
                        <a:t>a) Observation checklists</a:t>
                      </a:r>
                    </a:p>
                    <a:p>
                      <a:endParaRPr lang="en-GB" sz="2400" dirty="0" smtClean="0"/>
                    </a:p>
                    <a:p>
                      <a:r>
                        <a:rPr lang="en-GB" sz="2400" dirty="0" smtClean="0"/>
                        <a:t>b) Interview guidelines</a:t>
                      </a:r>
                    </a:p>
                    <a:p>
                      <a:r>
                        <a:rPr lang="en-GB" sz="2400" dirty="0" smtClean="0"/>
                        <a:t>c) Still photography of written text in the public sphere</a:t>
                      </a:r>
                      <a:endParaRPr lang="en-GB" sz="2400" dirty="0"/>
                    </a:p>
                  </a:txBody>
                  <a:tcPr/>
                </a:tc>
              </a:tr>
              <a:tr h="1950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7. </a:t>
                      </a:r>
                      <a:r>
                        <a:rPr lang="en-US" sz="2400" dirty="0" smtClean="0"/>
                        <a:t>What literacy </a:t>
                      </a:r>
                      <a:r>
                        <a:rPr lang="en-US" sz="2400" b="1" dirty="0" smtClean="0"/>
                        <a:t>values</a:t>
                      </a:r>
                      <a:r>
                        <a:rPr lang="en-US" sz="2400" dirty="0" smtClean="0"/>
                        <a:t> do adult learners report with reference to different social domains? </a:t>
                      </a:r>
                      <a:endParaRPr lang="en-GB" sz="2400" dirty="0" smtClean="0"/>
                    </a:p>
                  </a:txBody>
                  <a:tcPr/>
                </a:tc>
                <a:tc>
                  <a:txBody>
                    <a:bodyPr/>
                    <a:lstStyle/>
                    <a:p>
                      <a:r>
                        <a:rPr lang="en-GB" sz="2400" i="1" dirty="0" smtClean="0"/>
                        <a:t>Case study: </a:t>
                      </a:r>
                    </a:p>
                    <a:p>
                      <a:r>
                        <a:rPr lang="en-GB" sz="2400" dirty="0" smtClean="0"/>
                        <a:t>Interviews</a:t>
                      </a:r>
                      <a:endParaRPr lang="en-GB" sz="2400" dirty="0"/>
                    </a:p>
                  </a:txBody>
                  <a:tcPr/>
                </a:tc>
                <a:tc>
                  <a:txBody>
                    <a:bodyPr/>
                    <a:lstStyle/>
                    <a:p>
                      <a:endParaRPr lang="en-GB" sz="2400" dirty="0" smtClean="0"/>
                    </a:p>
                    <a:p>
                      <a:r>
                        <a:rPr lang="en-GB" sz="2400" dirty="0" smtClean="0"/>
                        <a:t>Interview guidelines</a:t>
                      </a:r>
                      <a:endParaRPr lang="en-GB" sz="2400" dirty="0"/>
                    </a:p>
                  </a:txBody>
                  <a:tcPr/>
                </a:tc>
              </a:tr>
            </a:tbl>
          </a:graphicData>
        </a:graphic>
      </p:graphicFrame>
    </p:spTree>
    <p:extLst>
      <p:ext uri="{BB962C8B-B14F-4D97-AF65-F5344CB8AC3E}">
        <p14:creationId xmlns:p14="http://schemas.microsoft.com/office/powerpoint/2010/main" val="406779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mn-lt"/>
              </a:rPr>
              <a:t>Combining</a:t>
            </a:r>
            <a:endParaRPr lang="en-GB" b="1" dirty="0">
              <a:latin typeface="+mn-lt"/>
            </a:endParaRPr>
          </a:p>
        </p:txBody>
      </p:sp>
      <p:sp>
        <p:nvSpPr>
          <p:cNvPr id="4" name="Rounded Rectangle 3"/>
          <p:cNvSpPr/>
          <p:nvPr/>
        </p:nvSpPr>
        <p:spPr>
          <a:xfrm>
            <a:off x="1289304" y="1911096"/>
            <a:ext cx="4096512" cy="31089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5400" b="1" dirty="0" smtClean="0">
                <a:solidFill>
                  <a:schemeClr val="accent2">
                    <a:lumMod val="75000"/>
                  </a:schemeClr>
                </a:solidFill>
              </a:rPr>
              <a:t>Quant</a:t>
            </a:r>
            <a:r>
              <a:rPr lang="en-GB" sz="5400" dirty="0" smtClean="0"/>
              <a:t>itative research</a:t>
            </a:r>
            <a:endParaRPr lang="en-GB" sz="5400" dirty="0"/>
          </a:p>
        </p:txBody>
      </p:sp>
      <p:sp>
        <p:nvSpPr>
          <p:cNvPr id="5" name="Rounded Rectangle 4"/>
          <p:cNvSpPr/>
          <p:nvPr/>
        </p:nvSpPr>
        <p:spPr>
          <a:xfrm>
            <a:off x="6562344" y="1911096"/>
            <a:ext cx="4096512" cy="31089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5400" b="1" dirty="0" smtClean="0">
                <a:solidFill>
                  <a:schemeClr val="accent2">
                    <a:lumMod val="75000"/>
                  </a:schemeClr>
                </a:solidFill>
              </a:rPr>
              <a:t>Qual</a:t>
            </a:r>
            <a:r>
              <a:rPr lang="en-GB" sz="5400" dirty="0" smtClean="0"/>
              <a:t>itative research</a:t>
            </a:r>
            <a:endParaRPr lang="en-GB" sz="5400" dirty="0"/>
          </a:p>
        </p:txBody>
      </p:sp>
    </p:spTree>
    <p:extLst>
      <p:ext uri="{BB962C8B-B14F-4D97-AF65-F5344CB8AC3E}">
        <p14:creationId xmlns:p14="http://schemas.microsoft.com/office/powerpoint/2010/main" val="72572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372"/>
          </a:xfrm>
        </p:spPr>
        <p:txBody>
          <a:bodyPr>
            <a:normAutofit/>
          </a:bodyPr>
          <a:lstStyle/>
          <a:p>
            <a:r>
              <a:rPr lang="en-GB" sz="3600" b="1" dirty="0" smtClean="0">
                <a:latin typeface="+mn-lt"/>
              </a:rPr>
              <a:t>Investigate relationships between answers to RQ 1-7</a:t>
            </a:r>
            <a:endParaRPr lang="en-GB" sz="3600" b="1" dirty="0">
              <a:latin typeface="+mn-lt"/>
            </a:endParaRPr>
          </a:p>
        </p:txBody>
      </p:sp>
      <p:sp>
        <p:nvSpPr>
          <p:cNvPr id="4" name="Oval 3"/>
          <p:cNvSpPr/>
          <p:nvPr/>
        </p:nvSpPr>
        <p:spPr>
          <a:xfrm>
            <a:off x="3849624" y="1313497"/>
            <a:ext cx="4306824" cy="1561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RQ 1-2 </a:t>
            </a:r>
          </a:p>
          <a:p>
            <a:pPr algn="ctr"/>
            <a:r>
              <a:rPr lang="en-GB" sz="2800" dirty="0" smtClean="0"/>
              <a:t>results </a:t>
            </a:r>
            <a:r>
              <a:rPr lang="en-GB" sz="2800" dirty="0"/>
              <a:t>on </a:t>
            </a:r>
            <a:r>
              <a:rPr lang="en-GB" sz="2800" b="1" dirty="0">
                <a:solidFill>
                  <a:srgbClr val="FFFF00"/>
                </a:solidFill>
              </a:rPr>
              <a:t>learning</a:t>
            </a:r>
          </a:p>
        </p:txBody>
      </p:sp>
      <p:sp>
        <p:nvSpPr>
          <p:cNvPr id="5" name="Oval 4"/>
          <p:cNvSpPr/>
          <p:nvPr/>
        </p:nvSpPr>
        <p:spPr>
          <a:xfrm>
            <a:off x="228600" y="4040045"/>
            <a:ext cx="4306824" cy="192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RQ 3-4-5 </a:t>
            </a:r>
          </a:p>
          <a:p>
            <a:pPr algn="ctr"/>
            <a:r>
              <a:rPr lang="en-GB" sz="2800" dirty="0" smtClean="0"/>
              <a:t>results </a:t>
            </a:r>
            <a:r>
              <a:rPr lang="en-GB" sz="2800" dirty="0"/>
              <a:t>on </a:t>
            </a:r>
            <a:r>
              <a:rPr lang="en-GB" sz="2800" b="1" dirty="0">
                <a:solidFill>
                  <a:srgbClr val="FFFF00"/>
                </a:solidFill>
              </a:rPr>
              <a:t>teaching</a:t>
            </a:r>
          </a:p>
        </p:txBody>
      </p:sp>
      <p:sp>
        <p:nvSpPr>
          <p:cNvPr id="6" name="Oval 5"/>
          <p:cNvSpPr/>
          <p:nvPr/>
        </p:nvSpPr>
        <p:spPr>
          <a:xfrm>
            <a:off x="7888224" y="4151376"/>
            <a:ext cx="3642360" cy="1874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RQ 6-7 </a:t>
            </a:r>
          </a:p>
          <a:p>
            <a:pPr algn="ctr"/>
            <a:r>
              <a:rPr lang="en-GB" sz="2800" dirty="0" smtClean="0"/>
              <a:t>results </a:t>
            </a:r>
            <a:r>
              <a:rPr lang="en-GB" sz="2800" dirty="0"/>
              <a:t>on </a:t>
            </a:r>
            <a:r>
              <a:rPr lang="en-GB" sz="2800" b="1" dirty="0">
                <a:solidFill>
                  <a:srgbClr val="FFFF00"/>
                </a:solidFill>
              </a:rPr>
              <a:t>use</a:t>
            </a:r>
          </a:p>
        </p:txBody>
      </p:sp>
      <p:cxnSp>
        <p:nvCxnSpPr>
          <p:cNvPr id="9" name="Straight Arrow Connector 8"/>
          <p:cNvCxnSpPr/>
          <p:nvPr/>
        </p:nvCxnSpPr>
        <p:spPr>
          <a:xfrm flipV="1">
            <a:off x="2953512" y="2715768"/>
            <a:ext cx="1298448" cy="1005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02736" y="2893917"/>
            <a:ext cx="1234440" cy="929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43216" y="2874995"/>
            <a:ext cx="1389888" cy="1068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955280" y="2639060"/>
            <a:ext cx="1481328" cy="1082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7176" y="4992657"/>
            <a:ext cx="26060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37176" y="5477256"/>
            <a:ext cx="2606040" cy="9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3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65125"/>
            <a:ext cx="10823448" cy="1045061"/>
          </a:xfrm>
        </p:spPr>
        <p:txBody>
          <a:bodyPr/>
          <a:lstStyle/>
          <a:p>
            <a:r>
              <a:rPr lang="en-GB" b="1" dirty="0" smtClean="0">
                <a:latin typeface="+mn-lt"/>
              </a:rPr>
              <a:t>Data triangulation</a:t>
            </a:r>
            <a:endParaRPr lang="en-GB" b="1" dirty="0">
              <a:latin typeface="+mn-lt"/>
            </a:endParaRPr>
          </a:p>
        </p:txBody>
      </p:sp>
      <p:sp>
        <p:nvSpPr>
          <p:cNvPr id="4" name="Oval 3"/>
          <p:cNvSpPr/>
          <p:nvPr/>
        </p:nvSpPr>
        <p:spPr>
          <a:xfrm>
            <a:off x="3849624" y="1313496"/>
            <a:ext cx="4306824" cy="22145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R</a:t>
            </a:r>
            <a:r>
              <a:rPr lang="en-GB" sz="2400" dirty="0" smtClean="0"/>
              <a:t>esults </a:t>
            </a:r>
            <a:r>
              <a:rPr lang="en-GB" sz="2400" dirty="0"/>
              <a:t>on </a:t>
            </a:r>
            <a:endParaRPr lang="en-GB" sz="2400" dirty="0" smtClean="0"/>
          </a:p>
          <a:p>
            <a:pPr algn="ctr"/>
            <a:r>
              <a:rPr lang="en-GB" sz="2400" dirty="0" smtClean="0"/>
              <a:t>teaching practices 1: </a:t>
            </a:r>
          </a:p>
          <a:p>
            <a:pPr algn="ctr"/>
            <a:r>
              <a:rPr lang="en-GB" sz="2400" dirty="0"/>
              <a:t>W</a:t>
            </a:r>
            <a:r>
              <a:rPr lang="en-GB" sz="2400" dirty="0" smtClean="0"/>
              <a:t>hat </a:t>
            </a:r>
            <a:r>
              <a:rPr lang="en-GB" sz="3200" b="1" dirty="0" smtClean="0">
                <a:solidFill>
                  <a:schemeClr val="bg1"/>
                </a:solidFill>
              </a:rPr>
              <a:t>researcher</a:t>
            </a:r>
            <a:r>
              <a:rPr lang="en-GB" sz="3200" dirty="0" smtClean="0">
                <a:solidFill>
                  <a:schemeClr val="bg1"/>
                </a:solidFill>
              </a:rPr>
              <a:t> </a:t>
            </a:r>
            <a:r>
              <a:rPr lang="en-GB" sz="2400" dirty="0" smtClean="0"/>
              <a:t>observed in class</a:t>
            </a:r>
            <a:endParaRPr lang="en-GB" sz="2400" dirty="0"/>
          </a:p>
        </p:txBody>
      </p:sp>
      <p:sp>
        <p:nvSpPr>
          <p:cNvPr id="5" name="Oval 4"/>
          <p:cNvSpPr/>
          <p:nvPr/>
        </p:nvSpPr>
        <p:spPr>
          <a:xfrm>
            <a:off x="228600" y="4040044"/>
            <a:ext cx="4306824" cy="253449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R</a:t>
            </a:r>
            <a:r>
              <a:rPr lang="en-GB" sz="2400" dirty="0" smtClean="0"/>
              <a:t>esults </a:t>
            </a:r>
            <a:r>
              <a:rPr lang="en-GB" sz="2400" dirty="0"/>
              <a:t>on teaching practices </a:t>
            </a:r>
            <a:r>
              <a:rPr lang="en-GB" sz="2400" dirty="0" smtClean="0"/>
              <a:t>2: </a:t>
            </a:r>
          </a:p>
          <a:p>
            <a:pPr algn="ctr"/>
            <a:r>
              <a:rPr lang="en-GB" sz="2400" dirty="0"/>
              <a:t>W</a:t>
            </a:r>
            <a:r>
              <a:rPr lang="en-GB" sz="2400" dirty="0" smtClean="0"/>
              <a:t>hat </a:t>
            </a:r>
            <a:r>
              <a:rPr lang="en-GB" sz="3200" b="1" dirty="0" smtClean="0"/>
              <a:t>manual</a:t>
            </a:r>
            <a:r>
              <a:rPr lang="en-GB" sz="3200" dirty="0" smtClean="0"/>
              <a:t> </a:t>
            </a:r>
            <a:r>
              <a:rPr lang="en-GB" sz="2400" dirty="0" smtClean="0"/>
              <a:t>and </a:t>
            </a:r>
            <a:r>
              <a:rPr lang="en-GB" sz="3200" b="1" dirty="0" smtClean="0"/>
              <a:t>teachers</a:t>
            </a:r>
            <a:r>
              <a:rPr lang="en-GB" sz="3200" dirty="0" smtClean="0"/>
              <a:t> </a:t>
            </a:r>
            <a:r>
              <a:rPr lang="en-GB" sz="2400" dirty="0" smtClean="0"/>
              <a:t>told you about teaching</a:t>
            </a:r>
            <a:endParaRPr lang="en-GB" sz="2400" dirty="0"/>
          </a:p>
        </p:txBody>
      </p:sp>
      <p:sp>
        <p:nvSpPr>
          <p:cNvPr id="6" name="Oval 5"/>
          <p:cNvSpPr/>
          <p:nvPr/>
        </p:nvSpPr>
        <p:spPr>
          <a:xfrm>
            <a:off x="7671816" y="4151375"/>
            <a:ext cx="4023360" cy="242315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R</a:t>
            </a:r>
            <a:r>
              <a:rPr lang="en-GB" sz="2400" dirty="0" smtClean="0"/>
              <a:t>esults </a:t>
            </a:r>
            <a:r>
              <a:rPr lang="en-GB" sz="2400" dirty="0"/>
              <a:t>on </a:t>
            </a:r>
            <a:endParaRPr lang="en-GB" sz="2400" dirty="0" smtClean="0"/>
          </a:p>
          <a:p>
            <a:pPr algn="ctr"/>
            <a:r>
              <a:rPr lang="en-GB" sz="2400" dirty="0" smtClean="0"/>
              <a:t>teaching </a:t>
            </a:r>
            <a:r>
              <a:rPr lang="en-GB" sz="2400" dirty="0"/>
              <a:t>practices </a:t>
            </a:r>
            <a:r>
              <a:rPr lang="en-GB" sz="2400" dirty="0" smtClean="0"/>
              <a:t>3: </a:t>
            </a:r>
          </a:p>
          <a:p>
            <a:pPr algn="ctr"/>
            <a:r>
              <a:rPr lang="en-GB" sz="2400" dirty="0" smtClean="0"/>
              <a:t>How </a:t>
            </a:r>
            <a:r>
              <a:rPr lang="en-GB" sz="3200" b="1" dirty="0" smtClean="0"/>
              <a:t>students</a:t>
            </a:r>
            <a:r>
              <a:rPr lang="en-GB" sz="3200" dirty="0" smtClean="0"/>
              <a:t> </a:t>
            </a:r>
            <a:r>
              <a:rPr lang="en-GB" sz="2400" dirty="0" smtClean="0"/>
              <a:t>experienced teaching </a:t>
            </a:r>
            <a:endParaRPr lang="en-GB" sz="2400" dirty="0"/>
          </a:p>
        </p:txBody>
      </p:sp>
      <p:cxnSp>
        <p:nvCxnSpPr>
          <p:cNvPr id="9" name="Straight Arrow Connector 8"/>
          <p:cNvCxnSpPr/>
          <p:nvPr/>
        </p:nvCxnSpPr>
        <p:spPr>
          <a:xfrm flipV="1">
            <a:off x="2770632" y="2874830"/>
            <a:ext cx="905256" cy="7307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00400" y="3287514"/>
            <a:ext cx="859536" cy="705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99832" y="3261039"/>
            <a:ext cx="1143000" cy="8293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330184" y="2994501"/>
            <a:ext cx="1051560" cy="8094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7176" y="4992657"/>
            <a:ext cx="26060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37176" y="5504688"/>
            <a:ext cx="2606040" cy="9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30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b="1" dirty="0" smtClean="0">
                <a:latin typeface="+mn-lt"/>
              </a:rPr>
              <a:t>Research questions study 3 </a:t>
            </a:r>
            <a:br>
              <a:rPr lang="en-US" altLang="en-US" b="1" dirty="0" smtClean="0">
                <a:latin typeface="+mn-lt"/>
              </a:rPr>
            </a:br>
            <a:r>
              <a:rPr lang="en-US" altLang="en-US" sz="3200" b="1" dirty="0" smtClean="0">
                <a:solidFill>
                  <a:schemeClr val="accent2">
                    <a:lumMod val="75000"/>
                  </a:schemeClr>
                </a:solidFill>
                <a:latin typeface="+mn-lt"/>
              </a:rPr>
              <a:t>(</a:t>
            </a:r>
            <a:r>
              <a:rPr lang="en-US" altLang="en-US" sz="3200" b="1" dirty="0" err="1" smtClean="0">
                <a:solidFill>
                  <a:schemeClr val="accent2">
                    <a:lumMod val="75000"/>
                  </a:schemeClr>
                </a:solidFill>
                <a:latin typeface="+mn-lt"/>
              </a:rPr>
              <a:t>Edegar</a:t>
            </a:r>
            <a:r>
              <a:rPr lang="en-US" altLang="en-US" sz="3200" b="1" dirty="0" smtClean="0">
                <a:solidFill>
                  <a:schemeClr val="accent2">
                    <a:lumMod val="75000"/>
                  </a:schemeClr>
                </a:solidFill>
                <a:latin typeface="+mn-lt"/>
              </a:rPr>
              <a:t> da </a:t>
            </a:r>
            <a:r>
              <a:rPr lang="en-US" altLang="en-US" sz="3200" b="1" dirty="0" err="1" smtClean="0">
                <a:solidFill>
                  <a:schemeClr val="accent2">
                    <a:lumMod val="75000"/>
                  </a:schemeClr>
                </a:solidFill>
                <a:latin typeface="+mn-lt"/>
              </a:rPr>
              <a:t>Conceição</a:t>
            </a:r>
            <a:r>
              <a:rPr lang="en-US" altLang="en-US" sz="3200" b="1" dirty="0" smtClean="0">
                <a:solidFill>
                  <a:schemeClr val="accent2">
                    <a:lumMod val="75000"/>
                  </a:schemeClr>
                </a:solidFill>
                <a:latin typeface="+mn-lt"/>
              </a:rPr>
              <a:t> </a:t>
            </a:r>
            <a:r>
              <a:rPr lang="en-US" altLang="en-US" sz="3200" b="1" dirty="0" err="1" smtClean="0">
                <a:solidFill>
                  <a:schemeClr val="accent2">
                    <a:lumMod val="75000"/>
                  </a:schemeClr>
                </a:solidFill>
                <a:latin typeface="+mn-lt"/>
              </a:rPr>
              <a:t>Savio</a:t>
            </a:r>
            <a:r>
              <a:rPr lang="en-US" altLang="en-US" sz="3200" b="1" dirty="0" smtClean="0">
                <a:solidFill>
                  <a:schemeClr val="accent2">
                    <a:lumMod val="75000"/>
                  </a:schemeClr>
                </a:solidFill>
                <a:latin typeface="+mn-lt"/>
              </a:rPr>
              <a:t>)</a:t>
            </a:r>
            <a:endParaRPr lang="nl-NL" altLang="en-US" sz="3200" b="1" dirty="0" smtClean="0">
              <a:solidFill>
                <a:schemeClr val="accent2">
                  <a:lumMod val="75000"/>
                </a:schemeClr>
              </a:solidFill>
              <a:latin typeface="+mn-lt"/>
            </a:endParaRPr>
          </a:p>
        </p:txBody>
      </p:sp>
      <p:sp>
        <p:nvSpPr>
          <p:cNvPr id="11267" name="Content Placeholder 2"/>
          <p:cNvSpPr>
            <a:spLocks noGrp="1"/>
          </p:cNvSpPr>
          <p:nvPr>
            <p:ph idx="1"/>
          </p:nvPr>
        </p:nvSpPr>
        <p:spPr>
          <a:xfrm>
            <a:off x="838200" y="2045081"/>
            <a:ext cx="10515600" cy="4351338"/>
          </a:xfrm>
        </p:spPr>
        <p:txBody>
          <a:bodyPr/>
          <a:lstStyle/>
          <a:p>
            <a:pPr marL="0" indent="0" eaLnBrk="1" hangingPunct="1">
              <a:spcBef>
                <a:spcPct val="0"/>
              </a:spcBef>
              <a:buNone/>
            </a:pPr>
            <a:r>
              <a:rPr lang="en-US" altLang="en-US" b="1" dirty="0" smtClean="0"/>
              <a:t>1.	How is </a:t>
            </a:r>
            <a:r>
              <a:rPr lang="en-US" altLang="en-US" b="1" dirty="0" err="1" smtClean="0"/>
              <a:t>Fataluku</a:t>
            </a:r>
            <a:r>
              <a:rPr lang="en-US" altLang="en-US" b="1" dirty="0" smtClean="0"/>
              <a:t> </a:t>
            </a:r>
            <a:r>
              <a:rPr lang="en-US" altLang="en-US" b="1" dirty="0" smtClean="0">
                <a:solidFill>
                  <a:srgbClr val="0070C0"/>
                </a:solidFill>
              </a:rPr>
              <a:t>developing</a:t>
            </a:r>
            <a:r>
              <a:rPr lang="en-US" altLang="en-US" b="1" dirty="0" smtClean="0"/>
              <a:t> from an </a:t>
            </a:r>
            <a:r>
              <a:rPr lang="en-US" altLang="en-US" b="1" dirty="0" smtClean="0">
                <a:solidFill>
                  <a:srgbClr val="0070C0"/>
                </a:solidFill>
              </a:rPr>
              <a:t>endangered oral language </a:t>
            </a:r>
            <a:r>
              <a:rPr lang="en-US" altLang="en-US" b="1" dirty="0" smtClean="0"/>
              <a:t>	into a </a:t>
            </a:r>
            <a:r>
              <a:rPr lang="en-US" altLang="en-US" b="1" dirty="0" smtClean="0">
                <a:solidFill>
                  <a:srgbClr val="0070C0"/>
                </a:solidFill>
              </a:rPr>
              <a:t>protected written language</a:t>
            </a:r>
            <a:r>
              <a:rPr lang="en-US" altLang="en-US" b="1" dirty="0" smtClean="0"/>
              <a:t>? </a:t>
            </a:r>
          </a:p>
          <a:p>
            <a:pPr marL="0" indent="0" eaLnBrk="1" hangingPunct="1">
              <a:spcBef>
                <a:spcPct val="0"/>
              </a:spcBef>
              <a:buNone/>
            </a:pPr>
            <a:r>
              <a:rPr lang="en-US" altLang="en-US" b="1" dirty="0" smtClean="0"/>
              <a:t>	What are the </a:t>
            </a:r>
            <a:r>
              <a:rPr lang="en-US" altLang="en-US" b="1" dirty="0" smtClean="0">
                <a:solidFill>
                  <a:srgbClr val="0070C0"/>
                </a:solidFill>
              </a:rPr>
              <a:t>issues</a:t>
            </a:r>
            <a:r>
              <a:rPr lang="en-US" altLang="en-US" b="1" dirty="0" smtClean="0"/>
              <a:t> emerging in this process?</a:t>
            </a:r>
          </a:p>
          <a:p>
            <a:pPr eaLnBrk="1" hangingPunct="1">
              <a:spcBef>
                <a:spcPct val="0"/>
              </a:spcBef>
            </a:pPr>
            <a:endParaRPr lang="en-US" altLang="en-US" b="1" dirty="0" smtClean="0"/>
          </a:p>
          <a:p>
            <a:pPr marL="0" indent="0" eaLnBrk="1" hangingPunct="1">
              <a:spcBef>
                <a:spcPct val="0"/>
              </a:spcBef>
              <a:buNone/>
            </a:pPr>
            <a:r>
              <a:rPr lang="en-US" altLang="en-US" b="1" dirty="0" smtClean="0"/>
              <a:t>2. 	What </a:t>
            </a:r>
            <a:r>
              <a:rPr lang="en-US" altLang="en-US" b="1" dirty="0" smtClean="0">
                <a:solidFill>
                  <a:srgbClr val="0070C0"/>
                </a:solidFill>
              </a:rPr>
              <a:t>changes</a:t>
            </a:r>
            <a:r>
              <a:rPr lang="en-US" altLang="en-US" b="1" dirty="0" smtClean="0"/>
              <a:t> are taking place </a:t>
            </a:r>
            <a:r>
              <a:rPr lang="en-US" altLang="en-US" b="1" dirty="0" smtClean="0">
                <a:solidFill>
                  <a:srgbClr val="0070C0"/>
                </a:solidFill>
              </a:rPr>
              <a:t>in the sociolinguistic landscape 	and the language values</a:t>
            </a:r>
            <a:r>
              <a:rPr lang="en-US" altLang="en-US" b="1" dirty="0" smtClean="0"/>
              <a:t> in the </a:t>
            </a:r>
            <a:r>
              <a:rPr lang="en-US" altLang="en-US" b="1" dirty="0" err="1" smtClean="0"/>
              <a:t>Fataluku</a:t>
            </a:r>
            <a:r>
              <a:rPr lang="en-US" altLang="en-US" b="1" dirty="0" smtClean="0"/>
              <a:t>-speaking areas of rural 	</a:t>
            </a:r>
            <a:r>
              <a:rPr lang="en-US" altLang="en-US" b="1" dirty="0" err="1" smtClean="0"/>
              <a:t>Tutuala</a:t>
            </a:r>
            <a:r>
              <a:rPr lang="en-US" altLang="en-US" b="1" dirty="0" smtClean="0"/>
              <a:t> and urban </a:t>
            </a:r>
            <a:r>
              <a:rPr lang="en-US" altLang="en-US" b="1" dirty="0" err="1" smtClean="0"/>
              <a:t>Lospalos</a:t>
            </a:r>
            <a:r>
              <a:rPr lang="en-US" altLang="en-US" b="1" dirty="0" smtClean="0"/>
              <a:t>?</a:t>
            </a:r>
          </a:p>
          <a:p>
            <a:pPr eaLnBrk="1" hangingPunct="1">
              <a:spcBef>
                <a:spcPct val="0"/>
              </a:spcBef>
            </a:pPr>
            <a:endParaRPr lang="en-US" altLang="en-US" b="1" dirty="0" smtClean="0"/>
          </a:p>
          <a:p>
            <a:pPr marL="0" indent="0" eaLnBrk="1" hangingPunct="1">
              <a:spcBef>
                <a:spcPct val="0"/>
              </a:spcBef>
              <a:buNone/>
            </a:pPr>
            <a:r>
              <a:rPr lang="en-US" altLang="en-US" b="1" dirty="0" smtClean="0"/>
              <a:t>3. 	What is the </a:t>
            </a:r>
            <a:r>
              <a:rPr lang="en-US" altLang="en-US" b="1" dirty="0" smtClean="0">
                <a:solidFill>
                  <a:srgbClr val="0070C0"/>
                </a:solidFill>
              </a:rPr>
              <a:t>position</a:t>
            </a:r>
            <a:r>
              <a:rPr lang="en-US" altLang="en-US" b="1" dirty="0" smtClean="0"/>
              <a:t> and the </a:t>
            </a:r>
            <a:r>
              <a:rPr lang="en-US" altLang="en-US" b="1" dirty="0" smtClean="0">
                <a:solidFill>
                  <a:srgbClr val="0070C0"/>
                </a:solidFill>
              </a:rPr>
              <a:t>use</a:t>
            </a:r>
            <a:r>
              <a:rPr lang="en-US" altLang="en-US" b="1" dirty="0" smtClean="0"/>
              <a:t> of </a:t>
            </a:r>
            <a:r>
              <a:rPr lang="en-US" altLang="en-US" b="1" dirty="0" err="1" smtClean="0"/>
              <a:t>Fataluku</a:t>
            </a:r>
            <a:r>
              <a:rPr lang="en-US" altLang="en-US" b="1" dirty="0" smtClean="0"/>
              <a:t> within existing 	</a:t>
            </a:r>
            <a:r>
              <a:rPr lang="en-US" altLang="en-US" b="1" dirty="0" smtClean="0">
                <a:solidFill>
                  <a:srgbClr val="0070C0"/>
                </a:solidFill>
              </a:rPr>
              <a:t>adult 	literacy programs</a:t>
            </a:r>
            <a:r>
              <a:rPr lang="en-US" altLang="en-US" b="1" dirty="0" smtClean="0"/>
              <a:t>? </a:t>
            </a:r>
            <a:endParaRPr lang="nl-NL" altLang="en-US" b="1" dirty="0" smtClean="0"/>
          </a:p>
          <a:p>
            <a:pPr eaLnBrk="1" hangingPunct="1"/>
            <a:endParaRPr lang="nl-NL" altLang="en-US" dirty="0" smtClean="0"/>
          </a:p>
        </p:txBody>
      </p:sp>
    </p:spTree>
    <p:extLst>
      <p:ext uri="{BB962C8B-B14F-4D97-AF65-F5344CB8AC3E}">
        <p14:creationId xmlns:p14="http://schemas.microsoft.com/office/powerpoint/2010/main" val="268787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87552" y="301752"/>
            <a:ext cx="10049256" cy="2816352"/>
          </a:xfrm>
        </p:spPr>
        <p:txBody>
          <a:bodyPr>
            <a:noAutofit/>
          </a:bodyPr>
          <a:lstStyle/>
          <a:p>
            <a:pPr>
              <a:defRPr/>
            </a:pPr>
            <a:r>
              <a:rPr lang="nl-NL" sz="4400" b="1" dirty="0" smtClean="0"/>
              <a:t/>
            </a:r>
            <a:br>
              <a:rPr lang="nl-NL" sz="4400" b="1" dirty="0" smtClean="0"/>
            </a:br>
            <a:r>
              <a:rPr lang="nl-NL" sz="4400" b="1" dirty="0"/>
              <a:t/>
            </a:r>
            <a:br>
              <a:rPr lang="nl-NL" sz="4400" b="1" dirty="0"/>
            </a:br>
            <a:r>
              <a:rPr lang="nl-NL" sz="4400" b="1" dirty="0" smtClean="0"/>
              <a:t/>
            </a:r>
            <a:br>
              <a:rPr lang="nl-NL" sz="4400" b="1" dirty="0" smtClean="0"/>
            </a:br>
            <a:r>
              <a:rPr lang="nl-NL" sz="4400" b="1" dirty="0"/>
              <a:t/>
            </a:r>
            <a:br>
              <a:rPr lang="nl-NL" sz="4400" b="1" dirty="0"/>
            </a:br>
            <a:r>
              <a:rPr lang="nl-NL" sz="4400" b="1" dirty="0" smtClean="0"/>
              <a:t/>
            </a:r>
            <a:br>
              <a:rPr lang="nl-NL" sz="4400" b="1" dirty="0" smtClean="0"/>
            </a:br>
            <a:r>
              <a:rPr lang="nl-NL" sz="4400" b="1" dirty="0"/>
              <a:t/>
            </a:r>
            <a:br>
              <a:rPr lang="nl-NL" sz="4400" b="1" dirty="0"/>
            </a:br>
            <a:r>
              <a:rPr lang="nl-NL" sz="4400" b="1" dirty="0" smtClean="0"/>
              <a:t/>
            </a:r>
            <a:br>
              <a:rPr lang="nl-NL" sz="4400" b="1" dirty="0" smtClean="0"/>
            </a:br>
            <a:r>
              <a:rPr lang="nl-NL" sz="2000" b="1" dirty="0" smtClean="0">
                <a:latin typeface="+mn-lt"/>
              </a:rPr>
              <a:t>(part of)</a:t>
            </a:r>
            <a:br>
              <a:rPr lang="nl-NL" sz="2000" b="1" dirty="0" smtClean="0">
                <a:latin typeface="+mn-lt"/>
              </a:rPr>
            </a:br>
            <a:r>
              <a:rPr lang="nl-NL" sz="4400" b="1" dirty="0" smtClean="0">
                <a:latin typeface="+mn-lt"/>
              </a:rPr>
              <a:t>Research </a:t>
            </a:r>
            <a:r>
              <a:rPr lang="nl-NL" sz="4400" b="1" dirty="0">
                <a:latin typeface="+mn-lt"/>
              </a:rPr>
              <a:t>program April 2009 – April 2014</a:t>
            </a:r>
            <a:r>
              <a:rPr lang="nl-NL" sz="3200" dirty="0">
                <a:effectLst>
                  <a:outerShdw blurRad="38100" dist="38100" dir="2700000" algn="tl">
                    <a:srgbClr val="000000"/>
                  </a:outerShdw>
                </a:effectLst>
                <a:latin typeface="+mn-lt"/>
              </a:rPr>
              <a:t/>
            </a:r>
            <a:br>
              <a:rPr lang="nl-NL" sz="3200" dirty="0">
                <a:effectLst>
                  <a:outerShdw blurRad="38100" dist="38100" dir="2700000" algn="tl">
                    <a:srgbClr val="000000"/>
                  </a:outerShdw>
                </a:effectLst>
                <a:latin typeface="+mn-lt"/>
              </a:rPr>
            </a:br>
            <a:r>
              <a:rPr lang="nl-NL" sz="3200" b="1" dirty="0">
                <a:solidFill>
                  <a:srgbClr val="0070C0"/>
                </a:solidFill>
                <a:effectLst>
                  <a:outerShdw blurRad="38100" dist="38100" dir="2700000" algn="tl">
                    <a:srgbClr val="000000"/>
                  </a:outerShdw>
                </a:effectLst>
                <a:latin typeface="+mn-lt"/>
              </a:rPr>
              <a:t> </a:t>
            </a:r>
            <a:br>
              <a:rPr lang="nl-NL" sz="3200" b="1" dirty="0">
                <a:solidFill>
                  <a:srgbClr val="0070C0"/>
                </a:solidFill>
                <a:effectLst>
                  <a:outerShdw blurRad="38100" dist="38100" dir="2700000" algn="tl">
                    <a:srgbClr val="000000"/>
                  </a:outerShdw>
                </a:effectLst>
                <a:latin typeface="+mn-lt"/>
              </a:rPr>
            </a:br>
            <a:r>
              <a:rPr lang="nl-NL" sz="3600" b="1" dirty="0" smtClean="0">
                <a:solidFill>
                  <a:srgbClr val="0070C0"/>
                </a:solidFill>
                <a:latin typeface="+mn-lt"/>
              </a:rPr>
              <a:t>B</a:t>
            </a:r>
            <a:r>
              <a:rPr lang="en-GB" sz="3600" b="1" dirty="0">
                <a:solidFill>
                  <a:srgbClr val="0070C0"/>
                </a:solidFill>
                <a:latin typeface="+mn-lt"/>
              </a:rPr>
              <a:t>ECOMING A NATION OF </a:t>
            </a:r>
            <a:r>
              <a:rPr lang="en-GB" sz="3600" b="1" dirty="0" smtClean="0">
                <a:solidFill>
                  <a:srgbClr val="0070C0"/>
                </a:solidFill>
                <a:latin typeface="+mn-lt"/>
              </a:rPr>
              <a:t>READERS: </a:t>
            </a:r>
            <a:r>
              <a:rPr lang="en-GB" sz="3600" b="1" dirty="0">
                <a:solidFill>
                  <a:srgbClr val="0070C0"/>
                </a:solidFill>
                <a:latin typeface="+mn-lt"/>
              </a:rPr>
              <a:t/>
            </a:r>
            <a:br>
              <a:rPr lang="en-GB" sz="3600" b="1" dirty="0">
                <a:solidFill>
                  <a:srgbClr val="0070C0"/>
                </a:solidFill>
                <a:latin typeface="+mn-lt"/>
              </a:rPr>
            </a:br>
            <a:r>
              <a:rPr lang="en-GB" sz="3600" b="1" dirty="0" smtClean="0">
                <a:solidFill>
                  <a:srgbClr val="0070C0"/>
                </a:solidFill>
                <a:latin typeface="+mn-lt"/>
              </a:rPr>
              <a:t>Language policy and adult literacy development in multilingual Timor-Leste</a:t>
            </a:r>
            <a:endParaRPr lang="nl-NL" sz="3600" b="1" dirty="0">
              <a:solidFill>
                <a:srgbClr val="0070C0"/>
              </a:solidFill>
              <a:latin typeface="+mn-lt"/>
            </a:endParaRPr>
          </a:p>
        </p:txBody>
      </p:sp>
      <p:sp>
        <p:nvSpPr>
          <p:cNvPr id="4099" name="Subtitle 2"/>
          <p:cNvSpPr>
            <a:spLocks noGrp="1"/>
          </p:cNvSpPr>
          <p:nvPr>
            <p:ph type="subTitle" idx="1"/>
          </p:nvPr>
        </p:nvSpPr>
        <p:spPr>
          <a:xfrm>
            <a:off x="1197864" y="3593592"/>
            <a:ext cx="9765792" cy="2843784"/>
          </a:xfrm>
        </p:spPr>
        <p:txBody>
          <a:bodyPr>
            <a:normAutofit/>
          </a:bodyPr>
          <a:lstStyle/>
          <a:p>
            <a:pPr algn="l">
              <a:spcBef>
                <a:spcPts val="600"/>
              </a:spcBef>
              <a:defRPr/>
            </a:pPr>
            <a:r>
              <a:rPr lang="en-GB" sz="2000" b="1" dirty="0">
                <a:solidFill>
                  <a:schemeClr val="accent2">
                    <a:lumMod val="75000"/>
                  </a:schemeClr>
                </a:solidFill>
              </a:rPr>
              <a:t>Tilburg University: </a:t>
            </a:r>
            <a:r>
              <a:rPr lang="en-GB" sz="2000" b="1" dirty="0"/>
              <a:t>			Sjaak Kroon, Jeanne </a:t>
            </a:r>
            <a:r>
              <a:rPr lang="en-GB" sz="2000" b="1" dirty="0" err="1" smtClean="0"/>
              <a:t>Kurvers</a:t>
            </a:r>
            <a:r>
              <a:rPr lang="en-GB" sz="2000" b="1" dirty="0" smtClean="0"/>
              <a:t>,</a:t>
            </a:r>
            <a:r>
              <a:rPr lang="nl-NL" sz="2000" b="1" dirty="0" smtClean="0"/>
              <a:t> </a:t>
            </a:r>
            <a:r>
              <a:rPr lang="en-GB" sz="2000" b="1" dirty="0" err="1" smtClean="0"/>
              <a:t>Estêvão</a:t>
            </a:r>
            <a:r>
              <a:rPr lang="en-GB" sz="2000" b="1" dirty="0" smtClean="0"/>
              <a:t> </a:t>
            </a:r>
            <a:r>
              <a:rPr lang="en-GB" sz="2000" b="1" dirty="0"/>
              <a:t>Cabral, </a:t>
            </a:r>
            <a:r>
              <a:rPr lang="en-GB" sz="2000" b="1" dirty="0" smtClean="0"/>
              <a:t>					Danielle Boon, </a:t>
            </a:r>
            <a:r>
              <a:rPr lang="en-GB" sz="2000" b="1" dirty="0" err="1" smtClean="0"/>
              <a:t>Edegar</a:t>
            </a:r>
            <a:r>
              <a:rPr lang="en-GB" sz="2000" b="1" dirty="0" smtClean="0"/>
              <a:t> </a:t>
            </a:r>
            <a:r>
              <a:rPr lang="en-GB" sz="2000" b="1" dirty="0"/>
              <a:t>da </a:t>
            </a:r>
            <a:r>
              <a:rPr lang="en-GB" sz="2000" b="1" dirty="0" err="1"/>
              <a:t>Concei</a:t>
            </a:r>
            <a:r>
              <a:rPr lang="en-US" sz="2000" b="1" dirty="0" err="1"/>
              <a:t>çã</a:t>
            </a:r>
            <a:r>
              <a:rPr lang="en-GB" sz="2000" b="1" dirty="0"/>
              <a:t>o </a:t>
            </a:r>
            <a:r>
              <a:rPr lang="en-GB" sz="2000" b="1" dirty="0" err="1" smtClean="0"/>
              <a:t>Savio</a:t>
            </a:r>
            <a:r>
              <a:rPr lang="en-GB" sz="2000" b="1" dirty="0" smtClean="0"/>
              <a:t>,</a:t>
            </a:r>
          </a:p>
          <a:p>
            <a:pPr algn="l">
              <a:spcBef>
                <a:spcPts val="600"/>
              </a:spcBef>
              <a:defRPr/>
            </a:pPr>
            <a:r>
              <a:rPr lang="en-GB" sz="2000" b="1" dirty="0" smtClean="0">
                <a:solidFill>
                  <a:schemeClr val="accent2">
                    <a:lumMod val="75000"/>
                  </a:schemeClr>
                </a:solidFill>
              </a:rPr>
              <a:t>University </a:t>
            </a:r>
            <a:r>
              <a:rPr lang="en-GB" sz="2000" b="1" dirty="0">
                <a:solidFill>
                  <a:schemeClr val="accent2">
                    <a:lumMod val="75000"/>
                  </a:schemeClr>
                </a:solidFill>
              </a:rPr>
              <a:t>of Birmingham:</a:t>
            </a:r>
            <a:r>
              <a:rPr lang="en-GB" sz="2000" b="1" dirty="0"/>
              <a:t>		Marilyn Martin-Jones</a:t>
            </a:r>
            <a:endParaRPr lang="nl-NL" sz="2000" b="1" dirty="0"/>
          </a:p>
          <a:p>
            <a:pPr algn="l">
              <a:spcBef>
                <a:spcPts val="600"/>
              </a:spcBef>
              <a:defRPr/>
            </a:pPr>
            <a:r>
              <a:rPr lang="en-GB" sz="2000" b="1" dirty="0">
                <a:solidFill>
                  <a:schemeClr val="accent2">
                    <a:lumMod val="75000"/>
                  </a:schemeClr>
                </a:solidFill>
              </a:rPr>
              <a:t>Leiden University: </a:t>
            </a:r>
            <a:r>
              <a:rPr lang="en-GB" sz="2000" b="1" dirty="0"/>
              <a:t>			Aone Van Engelenhoven</a:t>
            </a:r>
          </a:p>
          <a:p>
            <a:pPr algn="l">
              <a:spcBef>
                <a:spcPts val="600"/>
              </a:spcBef>
              <a:defRPr/>
            </a:pPr>
            <a:r>
              <a:rPr lang="en-GB" sz="2000" b="1" dirty="0">
                <a:solidFill>
                  <a:schemeClr val="accent2">
                    <a:lumMod val="75000"/>
                  </a:schemeClr>
                </a:solidFill>
              </a:rPr>
              <a:t>National University of Timor </a:t>
            </a:r>
            <a:r>
              <a:rPr lang="en-GB" sz="2000" b="1" dirty="0" err="1">
                <a:solidFill>
                  <a:schemeClr val="accent2">
                    <a:lumMod val="75000"/>
                  </a:schemeClr>
                </a:solidFill>
              </a:rPr>
              <a:t>Lorosa’e</a:t>
            </a:r>
            <a:r>
              <a:rPr lang="en-GB" sz="2000" b="1" dirty="0">
                <a:solidFill>
                  <a:schemeClr val="accent2">
                    <a:lumMod val="75000"/>
                  </a:schemeClr>
                </a:solidFill>
              </a:rPr>
              <a:t>: </a:t>
            </a:r>
            <a:r>
              <a:rPr lang="en-GB" sz="2000" b="1" dirty="0"/>
              <a:t>	</a:t>
            </a:r>
            <a:r>
              <a:rPr lang="en-GB" sz="2000" b="1" dirty="0" err="1"/>
              <a:t>Benjamim</a:t>
            </a:r>
            <a:r>
              <a:rPr lang="en-GB" sz="2000" b="1" dirty="0"/>
              <a:t> de </a:t>
            </a:r>
            <a:r>
              <a:rPr lang="en-GB" sz="2000" b="1" dirty="0" err="1"/>
              <a:t>Araújo</a:t>
            </a:r>
            <a:r>
              <a:rPr lang="en-GB" sz="2000" b="1" dirty="0"/>
              <a:t> </a:t>
            </a:r>
            <a:r>
              <a:rPr lang="en-GB" sz="2000" b="1" dirty="0" err="1"/>
              <a:t>e</a:t>
            </a:r>
            <a:r>
              <a:rPr lang="en-GB" sz="2000" b="1" dirty="0"/>
              <a:t> Corte-Real</a:t>
            </a:r>
          </a:p>
          <a:p>
            <a:pPr algn="l">
              <a:spcBef>
                <a:spcPts val="600"/>
              </a:spcBef>
              <a:defRPr/>
            </a:pPr>
            <a:endParaRPr lang="en-GB" sz="2000" b="1" dirty="0"/>
          </a:p>
          <a:p>
            <a:pPr algn="l">
              <a:spcBef>
                <a:spcPts val="600"/>
              </a:spcBef>
              <a:defRPr/>
            </a:pPr>
            <a:r>
              <a:rPr lang="en-GB" sz="2000" b="1" dirty="0"/>
              <a:t>NWO-WOTRO Science for Global Development W </a:t>
            </a:r>
            <a:r>
              <a:rPr lang="en-GB" sz="2000" b="1" dirty="0" smtClean="0"/>
              <a:t>01.65.315.00</a:t>
            </a:r>
            <a:endParaRPr lang="en-GB" sz="2000" b="1" dirty="0"/>
          </a:p>
        </p:txBody>
      </p:sp>
    </p:spTree>
    <p:extLst>
      <p:ext uri="{BB962C8B-B14F-4D97-AF65-F5344CB8AC3E}">
        <p14:creationId xmlns:p14="http://schemas.microsoft.com/office/powerpoint/2010/main" val="12131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US" altLang="en-US" b="1" dirty="0" smtClean="0">
                <a:latin typeface="+mn-lt"/>
              </a:rPr>
              <a:t>Methods and instruments - Study 3</a:t>
            </a:r>
            <a:endParaRPr lang="nl-NL" altLang="en-US" b="1" dirty="0" smtClean="0">
              <a:latin typeface="+mn-lt"/>
            </a:endParaRPr>
          </a:p>
        </p:txBody>
      </p:sp>
      <p:sp>
        <p:nvSpPr>
          <p:cNvPr id="13315" name="Content Placeholder 2"/>
          <p:cNvSpPr>
            <a:spLocks noGrp="1"/>
          </p:cNvSpPr>
          <p:nvPr>
            <p:ph idx="1"/>
          </p:nvPr>
        </p:nvSpPr>
        <p:spPr>
          <a:xfrm>
            <a:off x="1380744" y="1755648"/>
            <a:ext cx="9646920" cy="4358640"/>
          </a:xfrm>
        </p:spPr>
        <p:txBody>
          <a:bodyPr>
            <a:normAutofit/>
          </a:bodyPr>
          <a:lstStyle/>
          <a:p>
            <a:pPr eaLnBrk="1" hangingPunct="1"/>
            <a:r>
              <a:rPr lang="en-US" altLang="en-US" b="1" dirty="0">
                <a:solidFill>
                  <a:srgbClr val="0070C0"/>
                </a:solidFill>
              </a:rPr>
              <a:t>Document analysis</a:t>
            </a:r>
            <a:r>
              <a:rPr lang="en-US" altLang="en-US" b="1"/>
              <a:t>: </a:t>
            </a:r>
            <a:r>
              <a:rPr lang="en-US" altLang="en-US" b="1" smtClean="0"/>
              <a:t>Policy </a:t>
            </a:r>
            <a:r>
              <a:rPr lang="en-US" altLang="en-US" b="1" dirty="0"/>
              <a:t>documents, constitution, government decree, etc.</a:t>
            </a:r>
          </a:p>
          <a:p>
            <a:pPr eaLnBrk="1" hangingPunct="1"/>
            <a:r>
              <a:rPr lang="en-US" altLang="en-US" b="1" dirty="0">
                <a:solidFill>
                  <a:srgbClr val="0070C0"/>
                </a:solidFill>
              </a:rPr>
              <a:t>Survey</a:t>
            </a:r>
            <a:r>
              <a:rPr lang="en-US" altLang="en-US" b="1" dirty="0"/>
              <a:t>: Questionnaire for interviews with </a:t>
            </a:r>
            <a:r>
              <a:rPr lang="en-US" altLang="en-US" b="1" dirty="0" err="1"/>
              <a:t>Fataluku</a:t>
            </a:r>
            <a:r>
              <a:rPr lang="en-US" altLang="en-US" b="1" dirty="0"/>
              <a:t> speakers and experts on uses and opinions regarding </a:t>
            </a:r>
            <a:r>
              <a:rPr lang="en-US" altLang="en-US" b="1" dirty="0" err="1"/>
              <a:t>Fataluku</a:t>
            </a:r>
            <a:endParaRPr lang="en-US" altLang="en-US" b="1" dirty="0"/>
          </a:p>
          <a:p>
            <a:pPr eaLnBrk="1" hangingPunct="1"/>
            <a:r>
              <a:rPr lang="en-US" altLang="en-US" b="1" dirty="0">
                <a:solidFill>
                  <a:srgbClr val="0070C0"/>
                </a:solidFill>
              </a:rPr>
              <a:t>Case </a:t>
            </a:r>
            <a:r>
              <a:rPr lang="en-US" altLang="en-US" b="1" dirty="0" smtClean="0">
                <a:solidFill>
                  <a:srgbClr val="0070C0"/>
                </a:solidFill>
              </a:rPr>
              <a:t>studies</a:t>
            </a:r>
            <a:r>
              <a:rPr lang="en-US" altLang="en-US" b="1" dirty="0" smtClean="0"/>
              <a:t> in </a:t>
            </a:r>
            <a:r>
              <a:rPr lang="en-US" altLang="en-US" b="1" dirty="0"/>
              <a:t>two adult literacy courses in different community contexts</a:t>
            </a:r>
          </a:p>
          <a:p>
            <a:pPr eaLnBrk="1" hangingPunct="1"/>
            <a:r>
              <a:rPr lang="en-US" altLang="en-US" b="1" dirty="0">
                <a:solidFill>
                  <a:srgbClr val="0070C0"/>
                </a:solidFill>
              </a:rPr>
              <a:t>Mapping of linguistic literacy landscape </a:t>
            </a:r>
            <a:r>
              <a:rPr lang="en-US" altLang="en-US" b="1" dirty="0"/>
              <a:t>(by photographing visible language): Collection of examples of written </a:t>
            </a:r>
            <a:r>
              <a:rPr lang="en-US" altLang="en-US" b="1" dirty="0" err="1"/>
              <a:t>Fataluku</a:t>
            </a:r>
            <a:r>
              <a:rPr lang="en-US" altLang="en-US" b="1" dirty="0"/>
              <a:t> and other </a:t>
            </a:r>
            <a:r>
              <a:rPr lang="en-US" altLang="en-US" b="1" dirty="0" smtClean="0"/>
              <a:t>languages</a:t>
            </a:r>
            <a:endParaRPr lang="en-US" altLang="en-US" b="1" dirty="0"/>
          </a:p>
        </p:txBody>
      </p:sp>
    </p:spTree>
    <p:extLst>
      <p:ext uri="{BB962C8B-B14F-4D97-AF65-F5344CB8AC3E}">
        <p14:creationId xmlns:p14="http://schemas.microsoft.com/office/powerpoint/2010/main" val="2073060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947862"/>
          </a:xfrm>
        </p:spPr>
        <p:txBody>
          <a:bodyPr/>
          <a:lstStyle/>
          <a:p>
            <a:pPr algn="ctr"/>
            <a:r>
              <a:rPr lang="en-GB" b="1" dirty="0" smtClean="0">
                <a:latin typeface="+mn-lt"/>
              </a:rPr>
              <a:t>Any questions?</a:t>
            </a:r>
            <a:endParaRPr lang="en-GB" b="1" dirty="0">
              <a:latin typeface="+mn-lt"/>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309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mn-lt"/>
              </a:rPr>
              <a:t>And now </a:t>
            </a:r>
            <a:br>
              <a:rPr lang="en-GB" b="1" dirty="0" smtClean="0">
                <a:latin typeface="+mn-lt"/>
              </a:rPr>
            </a:br>
            <a:r>
              <a:rPr lang="en-GB" b="1" dirty="0" smtClean="0">
                <a:solidFill>
                  <a:srgbClr val="0070C0"/>
                </a:solidFill>
                <a:latin typeface="+mn-lt"/>
              </a:rPr>
              <a:t>your</a:t>
            </a:r>
            <a:r>
              <a:rPr lang="en-GB" b="1" dirty="0" smtClean="0">
                <a:latin typeface="+mn-lt"/>
              </a:rPr>
              <a:t> research questions…!</a:t>
            </a:r>
            <a:endParaRPr lang="en-GB" b="1" dirty="0">
              <a:latin typeface="+mn-lt"/>
            </a:endParaRPr>
          </a:p>
        </p:txBody>
      </p:sp>
      <p:sp>
        <p:nvSpPr>
          <p:cNvPr id="3" name="Subtitle 2"/>
          <p:cNvSpPr>
            <a:spLocks noGrp="1"/>
          </p:cNvSpPr>
          <p:nvPr>
            <p:ph type="subTitle" idx="1"/>
          </p:nvPr>
        </p:nvSpPr>
        <p:spPr>
          <a:xfrm>
            <a:off x="1524000" y="3602038"/>
            <a:ext cx="9144000" cy="2332418"/>
          </a:xfrm>
        </p:spPr>
        <p:txBody>
          <a:bodyPr>
            <a:normAutofit/>
          </a:bodyPr>
          <a:lstStyle/>
          <a:p>
            <a:endParaRPr lang="en-GB" dirty="0" smtClean="0"/>
          </a:p>
          <a:p>
            <a:endParaRPr lang="en-GB" dirty="0"/>
          </a:p>
          <a:p>
            <a:r>
              <a:rPr lang="en-GB" sz="8000" b="1" dirty="0" smtClean="0">
                <a:latin typeface="Bickham Script Pro Regular" panose="030304020407070D0D06" pitchFamily="66" charset="0"/>
              </a:rPr>
              <a:t>Thank you.</a:t>
            </a:r>
            <a:endParaRPr lang="en-GB" sz="8000" b="1" dirty="0">
              <a:latin typeface="Bickham Script Pro Regular" panose="030304020407070D0D06" pitchFamily="66" charset="0"/>
            </a:endParaRPr>
          </a:p>
        </p:txBody>
      </p:sp>
    </p:spTree>
    <p:extLst>
      <p:ext uri="{BB962C8B-B14F-4D97-AF65-F5344CB8AC3E}">
        <p14:creationId xmlns:p14="http://schemas.microsoft.com/office/powerpoint/2010/main" val="106154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99616" y="893064"/>
            <a:ext cx="9774936" cy="5029200"/>
          </a:xfrm>
          <a:prstGeom prst="rect">
            <a:avLst/>
          </a:prstGeom>
        </p:spPr>
        <p:txBody>
          <a:bodyPr>
            <a:normAutofit/>
          </a:bodyPr>
          <a:lstStyle/>
          <a:p>
            <a:pPr marL="342900" indent="-342900">
              <a:spcBef>
                <a:spcPct val="20000"/>
              </a:spcBef>
              <a:buClr>
                <a:schemeClr val="hlink"/>
              </a:buClr>
              <a:buSzPct val="70000"/>
              <a:defRPr/>
            </a:pPr>
            <a:r>
              <a:rPr lang="en-US" sz="2800" b="1" dirty="0"/>
              <a:t>Study 1 	</a:t>
            </a:r>
            <a:r>
              <a:rPr lang="en-US" sz="2800" b="1" dirty="0" smtClean="0"/>
              <a:t>Critical-historical </a:t>
            </a:r>
            <a:r>
              <a:rPr lang="en-US" sz="2800" b="1" dirty="0"/>
              <a:t>study on adult literacy in 		</a:t>
            </a:r>
            <a:r>
              <a:rPr lang="en-US" sz="2800" b="1" dirty="0" smtClean="0"/>
              <a:t>		Timor-Leste, 1974-2002 (</a:t>
            </a:r>
            <a:r>
              <a:rPr lang="en-US" sz="2800" b="1" dirty="0" err="1" smtClean="0"/>
              <a:t>Estêvão</a:t>
            </a:r>
            <a:r>
              <a:rPr lang="en-US" sz="2800" b="1" dirty="0" smtClean="0"/>
              <a:t> Cabral)</a:t>
            </a:r>
            <a:endParaRPr lang="nl-NL" sz="2800" b="1" dirty="0"/>
          </a:p>
          <a:p>
            <a:pPr marL="342900" indent="-342900">
              <a:spcBef>
                <a:spcPct val="20000"/>
              </a:spcBef>
              <a:buClr>
                <a:schemeClr val="hlink"/>
              </a:buClr>
              <a:buSzPct val="70000"/>
              <a:defRPr/>
            </a:pPr>
            <a:endParaRPr lang="en-US" sz="2800" b="1" dirty="0"/>
          </a:p>
          <a:p>
            <a:pPr marL="342900" indent="-342900">
              <a:spcBef>
                <a:spcPct val="20000"/>
              </a:spcBef>
              <a:buClr>
                <a:schemeClr val="hlink"/>
              </a:buClr>
              <a:buSzPct val="70000"/>
              <a:defRPr/>
            </a:pPr>
            <a:r>
              <a:rPr lang="en-US" sz="2800" b="1" dirty="0">
                <a:solidFill>
                  <a:srgbClr val="0070C0"/>
                </a:solidFill>
              </a:rPr>
              <a:t>Study 2 	</a:t>
            </a:r>
            <a:r>
              <a:rPr lang="en-US" sz="2800" b="1" dirty="0" smtClean="0">
                <a:solidFill>
                  <a:srgbClr val="0070C0"/>
                </a:solidFill>
              </a:rPr>
              <a:t>Adult </a:t>
            </a:r>
            <a:r>
              <a:rPr lang="en-US" sz="2800" b="1" dirty="0">
                <a:solidFill>
                  <a:srgbClr val="0070C0"/>
                </a:solidFill>
              </a:rPr>
              <a:t>literacy </a:t>
            </a:r>
            <a:r>
              <a:rPr lang="en-US" sz="2800" b="1" dirty="0" smtClean="0">
                <a:solidFill>
                  <a:srgbClr val="0070C0"/>
                </a:solidFill>
              </a:rPr>
              <a:t>acquisition, education </a:t>
            </a:r>
            <a:r>
              <a:rPr lang="en-US" sz="2800" b="1" dirty="0">
                <a:solidFill>
                  <a:srgbClr val="0070C0"/>
                </a:solidFill>
              </a:rPr>
              <a:t>and use in </a:t>
            </a:r>
            <a:r>
              <a:rPr lang="en-US" sz="2800" b="1" dirty="0" smtClean="0">
                <a:solidFill>
                  <a:srgbClr val="0070C0"/>
                </a:solidFill>
              </a:rPr>
              <a:t>			multilingual Timor-Leste (Danielle Boon)</a:t>
            </a:r>
            <a:endParaRPr lang="en-US" sz="2800" b="1" dirty="0">
              <a:solidFill>
                <a:srgbClr val="0070C0"/>
              </a:solidFill>
            </a:endParaRPr>
          </a:p>
          <a:p>
            <a:pPr marL="342900" indent="-342900">
              <a:spcBef>
                <a:spcPct val="20000"/>
              </a:spcBef>
              <a:buClr>
                <a:schemeClr val="hlink"/>
              </a:buClr>
              <a:buSzPct val="70000"/>
              <a:defRPr/>
            </a:pPr>
            <a:endParaRPr lang="en-US" sz="2800" b="1" dirty="0"/>
          </a:p>
          <a:p>
            <a:pPr marL="342900" indent="-342900">
              <a:spcBef>
                <a:spcPct val="20000"/>
              </a:spcBef>
              <a:buClr>
                <a:schemeClr val="hlink"/>
              </a:buClr>
              <a:buSzPct val="70000"/>
              <a:defRPr/>
            </a:pPr>
            <a:r>
              <a:rPr lang="en-US" sz="2800" b="1" dirty="0"/>
              <a:t>Study 3 	</a:t>
            </a:r>
            <a:r>
              <a:rPr lang="en-US" sz="2800" b="1" dirty="0" err="1" smtClean="0"/>
              <a:t>Fataluku</a:t>
            </a:r>
            <a:r>
              <a:rPr lang="en-US" sz="2800" b="1" dirty="0" smtClean="0"/>
              <a:t> </a:t>
            </a:r>
            <a:r>
              <a:rPr lang="en-US" sz="2800" b="1" dirty="0"/>
              <a:t>language development and </a:t>
            </a:r>
            <a:r>
              <a:rPr lang="en-US" sz="2800" b="1" dirty="0" smtClean="0"/>
              <a:t>adult literacy 		(</a:t>
            </a:r>
            <a:r>
              <a:rPr lang="en-US" sz="2800" b="1" smtClean="0"/>
              <a:t>Edegar</a:t>
            </a:r>
            <a:r>
              <a:rPr lang="en-US" sz="2800" b="1" dirty="0" smtClean="0"/>
              <a:t> da </a:t>
            </a:r>
            <a:r>
              <a:rPr lang="en-US" sz="2800" b="1" dirty="0" err="1" smtClean="0"/>
              <a:t>Conceição</a:t>
            </a:r>
            <a:r>
              <a:rPr lang="en-US" sz="2800" b="1" dirty="0" smtClean="0"/>
              <a:t> </a:t>
            </a:r>
            <a:r>
              <a:rPr lang="en-US" sz="2800" b="1" dirty="0" err="1" smtClean="0"/>
              <a:t>Savio</a:t>
            </a:r>
            <a:r>
              <a:rPr lang="en-US" sz="2800" b="1" dirty="0" smtClean="0"/>
              <a:t>)</a:t>
            </a:r>
            <a:endParaRPr lang="en-US" sz="2800" b="1" dirty="0"/>
          </a:p>
          <a:p>
            <a:pPr marL="342900" indent="-342900">
              <a:lnSpc>
                <a:spcPct val="50000"/>
              </a:lnSpc>
              <a:spcBef>
                <a:spcPct val="20000"/>
              </a:spcBef>
              <a:buClr>
                <a:schemeClr val="hlink"/>
              </a:buClr>
              <a:buSzPct val="70000"/>
              <a:defRPr/>
            </a:pPr>
            <a:endParaRPr lang="en-US" sz="1600" dirty="0">
              <a:effectLst>
                <a:outerShdw blurRad="38100" dist="38100" dir="2700000" algn="tl">
                  <a:srgbClr val="000000"/>
                </a:outerShdw>
              </a:effectLst>
            </a:endParaRPr>
          </a:p>
          <a:p>
            <a:pPr marL="342900" indent="-342900">
              <a:lnSpc>
                <a:spcPct val="50000"/>
              </a:lnSpc>
              <a:spcBef>
                <a:spcPct val="20000"/>
              </a:spcBef>
              <a:buClr>
                <a:schemeClr val="hlink"/>
              </a:buClr>
              <a:buSzPct val="70000"/>
              <a:defRPr/>
            </a:pPr>
            <a:endParaRPr lang="en-US" sz="1400" dirty="0">
              <a:effectLst>
                <a:outerShdw blurRad="38100" dist="38100" dir="2700000" algn="tl">
                  <a:srgbClr val="000000"/>
                </a:outerShdw>
              </a:effectLst>
            </a:endParaRPr>
          </a:p>
        </p:txBody>
      </p:sp>
    </p:spTree>
    <p:extLst>
      <p:ext uri="{BB962C8B-B14F-4D97-AF65-F5344CB8AC3E}">
        <p14:creationId xmlns:p14="http://schemas.microsoft.com/office/powerpoint/2010/main" val="199086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83715"/>
          </a:xfrm>
        </p:spPr>
        <p:txBody>
          <a:bodyPr>
            <a:normAutofit fontScale="90000"/>
          </a:bodyPr>
          <a:lstStyle/>
          <a:p>
            <a:pPr algn="ctr"/>
            <a:r>
              <a:rPr lang="en-GB" b="1" dirty="0" smtClean="0">
                <a:latin typeface="+mn-lt"/>
              </a:rPr>
              <a:t>Adult literacy in Timor-Leste</a:t>
            </a:r>
            <a:br>
              <a:rPr lang="en-GB" b="1" dirty="0" smtClean="0">
                <a:latin typeface="+mn-lt"/>
              </a:rPr>
            </a:br>
            <a:r>
              <a:rPr lang="en-GB" b="1" dirty="0" smtClean="0">
                <a:latin typeface="+mn-lt"/>
              </a:rPr>
              <a:t/>
            </a:r>
            <a:br>
              <a:rPr lang="en-GB" b="1" dirty="0" smtClean="0">
                <a:latin typeface="+mn-lt"/>
              </a:rPr>
            </a:br>
            <a:r>
              <a:rPr lang="en-GB" b="1" dirty="0" smtClean="0">
                <a:solidFill>
                  <a:schemeClr val="accent2">
                    <a:lumMod val="75000"/>
                  </a:schemeClr>
                </a:solidFill>
                <a:latin typeface="+mn-lt"/>
              </a:rPr>
              <a:t>Research questions </a:t>
            </a:r>
            <a:r>
              <a:rPr lang="en-GB" b="1" dirty="0" smtClean="0">
                <a:latin typeface="+mn-lt"/>
              </a:rPr>
              <a:t>about:</a:t>
            </a:r>
            <a:endParaRPr lang="en-GB" b="1" dirty="0">
              <a:latin typeface="+mn-lt"/>
            </a:endParaRPr>
          </a:p>
        </p:txBody>
      </p:sp>
      <p:sp>
        <p:nvSpPr>
          <p:cNvPr id="3" name="Content Placeholder 2"/>
          <p:cNvSpPr>
            <a:spLocks noGrp="1"/>
          </p:cNvSpPr>
          <p:nvPr>
            <p:ph idx="1"/>
          </p:nvPr>
        </p:nvSpPr>
        <p:spPr>
          <a:xfrm>
            <a:off x="1417320" y="2688336"/>
            <a:ext cx="9936480" cy="3488626"/>
          </a:xfrm>
        </p:spPr>
        <p:txBody>
          <a:bodyPr>
            <a:normAutofit/>
          </a:bodyPr>
          <a:lstStyle/>
          <a:p>
            <a:r>
              <a:rPr lang="en-GB" sz="3600" dirty="0"/>
              <a:t>a</a:t>
            </a:r>
            <a:r>
              <a:rPr lang="en-GB" sz="3600" dirty="0" smtClean="0"/>
              <a:t>dults </a:t>
            </a:r>
            <a:r>
              <a:rPr lang="en-GB" sz="3600" b="1" dirty="0" smtClean="0">
                <a:solidFill>
                  <a:srgbClr val="0070C0"/>
                </a:solidFill>
              </a:rPr>
              <a:t>learning</a:t>
            </a:r>
            <a:r>
              <a:rPr lang="en-GB" sz="3600" b="1" dirty="0" smtClean="0"/>
              <a:t> </a:t>
            </a:r>
            <a:r>
              <a:rPr lang="en-GB" sz="3600" dirty="0" smtClean="0"/>
              <a:t>to read and write</a:t>
            </a:r>
          </a:p>
          <a:p>
            <a:endParaRPr lang="en-GB" sz="3600" dirty="0"/>
          </a:p>
          <a:p>
            <a:r>
              <a:rPr lang="en-GB" sz="3600" dirty="0"/>
              <a:t>t</a:t>
            </a:r>
            <a:r>
              <a:rPr lang="en-GB" sz="3600" dirty="0" smtClean="0"/>
              <a:t>he </a:t>
            </a:r>
            <a:r>
              <a:rPr lang="en-GB" sz="3600" b="1" dirty="0" smtClean="0">
                <a:solidFill>
                  <a:srgbClr val="0070C0"/>
                </a:solidFill>
              </a:rPr>
              <a:t>teaching</a:t>
            </a:r>
            <a:r>
              <a:rPr lang="en-GB" sz="3600" dirty="0" smtClean="0">
                <a:solidFill>
                  <a:srgbClr val="0070C0"/>
                </a:solidFill>
              </a:rPr>
              <a:t> </a:t>
            </a:r>
            <a:r>
              <a:rPr lang="en-GB" sz="3600" dirty="0" smtClean="0"/>
              <a:t>of reading and writing to adults</a:t>
            </a:r>
          </a:p>
          <a:p>
            <a:endParaRPr lang="en-GB" sz="3600" dirty="0"/>
          </a:p>
          <a:p>
            <a:r>
              <a:rPr lang="en-GB" sz="3600" dirty="0"/>
              <a:t>t</a:t>
            </a:r>
            <a:r>
              <a:rPr lang="en-GB" sz="3600" dirty="0" smtClean="0"/>
              <a:t>he </a:t>
            </a:r>
            <a:r>
              <a:rPr lang="en-GB" sz="3600" b="1" dirty="0" smtClean="0">
                <a:solidFill>
                  <a:srgbClr val="0070C0"/>
                </a:solidFill>
              </a:rPr>
              <a:t>use</a:t>
            </a:r>
            <a:r>
              <a:rPr lang="en-GB" sz="3600" dirty="0" smtClean="0">
                <a:solidFill>
                  <a:srgbClr val="0070C0"/>
                </a:solidFill>
              </a:rPr>
              <a:t> </a:t>
            </a:r>
            <a:r>
              <a:rPr lang="en-GB" sz="3600" dirty="0" smtClean="0"/>
              <a:t>of reading and writing ability by adults</a:t>
            </a:r>
            <a:endParaRPr lang="en-GB" sz="3600" dirty="0"/>
          </a:p>
        </p:txBody>
      </p:sp>
    </p:spTree>
    <p:extLst>
      <p:ext uri="{BB962C8B-B14F-4D97-AF65-F5344CB8AC3E}">
        <p14:creationId xmlns:p14="http://schemas.microsoft.com/office/powerpoint/2010/main" val="144000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Research questions about </a:t>
            </a:r>
            <a:r>
              <a:rPr lang="en-GB" b="1" dirty="0" smtClean="0">
                <a:solidFill>
                  <a:schemeClr val="accent2">
                    <a:lumMod val="75000"/>
                  </a:schemeClr>
                </a:solidFill>
                <a:latin typeface="+mn-lt"/>
              </a:rPr>
              <a:t>learning</a:t>
            </a:r>
            <a:endParaRPr lang="en-GB" b="1" dirty="0">
              <a:solidFill>
                <a:schemeClr val="accent2">
                  <a:lumMod val="75000"/>
                </a:schemeClr>
              </a:solidFill>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1</a:t>
            </a:r>
            <a:r>
              <a:rPr lang="nl-NL" dirty="0" smtClean="0">
                <a:solidFill>
                  <a:schemeClr val="tx1"/>
                </a:solidFill>
              </a:rPr>
              <a:t>. </a:t>
            </a:r>
            <a:r>
              <a:rPr lang="en-US" dirty="0" smtClean="0">
                <a:solidFill>
                  <a:schemeClr val="tx1"/>
                </a:solidFill>
              </a:rPr>
              <a:t>What are </a:t>
            </a:r>
            <a:r>
              <a:rPr lang="en-US" b="1" dirty="0" smtClean="0">
                <a:solidFill>
                  <a:srgbClr val="0070C0"/>
                </a:solidFill>
              </a:rPr>
              <a:t>results</a:t>
            </a:r>
            <a:r>
              <a:rPr lang="en-US" dirty="0" smtClean="0">
                <a:solidFill>
                  <a:srgbClr val="0070C0"/>
                </a:solidFill>
              </a:rPr>
              <a:t> </a:t>
            </a:r>
            <a:r>
              <a:rPr lang="en-US" dirty="0" smtClean="0">
                <a:solidFill>
                  <a:schemeClr val="tx1"/>
                </a:solidFill>
              </a:rPr>
              <a:t>achieved in </a:t>
            </a:r>
            <a:r>
              <a:rPr lang="en-US" dirty="0" smtClean="0"/>
              <a:t>learning </a:t>
            </a:r>
            <a:r>
              <a:rPr lang="en-US" dirty="0" smtClean="0">
                <a:solidFill>
                  <a:schemeClr val="tx1"/>
                </a:solidFill>
              </a:rPr>
              <a:t>to read and write in Tetum in the available adult literacy programs? </a:t>
            </a:r>
          </a:p>
          <a:p>
            <a:pPr marL="0" indent="0">
              <a:buNone/>
            </a:pPr>
            <a:endParaRPr lang="en-US" dirty="0" smtClean="0">
              <a:solidFill>
                <a:schemeClr val="tx1"/>
              </a:solidFill>
            </a:endParaRPr>
          </a:p>
          <a:p>
            <a:pPr marL="0" indent="0">
              <a:buNone/>
            </a:pPr>
            <a:r>
              <a:rPr lang="en-US" dirty="0" smtClean="0"/>
              <a:t>2. </a:t>
            </a:r>
            <a:r>
              <a:rPr lang="en-US" dirty="0"/>
              <a:t>W</a:t>
            </a:r>
            <a:r>
              <a:rPr lang="en-US" dirty="0" smtClean="0">
                <a:solidFill>
                  <a:schemeClr val="tx1"/>
                </a:solidFill>
              </a:rPr>
              <a:t>hat </a:t>
            </a:r>
            <a:r>
              <a:rPr lang="en-US" b="1" dirty="0" smtClean="0">
                <a:solidFill>
                  <a:srgbClr val="0070C0"/>
                </a:solidFill>
              </a:rPr>
              <a:t>factors</a:t>
            </a:r>
            <a:r>
              <a:rPr lang="en-US" dirty="0" smtClean="0">
                <a:solidFill>
                  <a:srgbClr val="0070C0"/>
                </a:solidFill>
              </a:rPr>
              <a:t> </a:t>
            </a:r>
            <a:r>
              <a:rPr lang="en-US" dirty="0" smtClean="0">
                <a:solidFill>
                  <a:schemeClr val="tx1"/>
                </a:solidFill>
              </a:rPr>
              <a:t>are most important in the development of adult learners’ literacy ability? </a:t>
            </a:r>
            <a:br>
              <a:rPr lang="en-US" dirty="0" smtClean="0">
                <a:solidFill>
                  <a:schemeClr val="tx1"/>
                </a:solidFill>
              </a:rPr>
            </a:br>
            <a:r>
              <a:rPr lang="en-US" dirty="0" smtClean="0">
                <a:solidFill>
                  <a:schemeClr val="tx1"/>
                </a:solidFill>
              </a:rPr>
              <a:t/>
            </a:r>
            <a:br>
              <a:rPr lang="en-US" dirty="0" smtClean="0">
                <a:solidFill>
                  <a:schemeClr val="tx1"/>
                </a:solidFill>
              </a:rPr>
            </a:br>
            <a:r>
              <a:rPr lang="nl-NL" dirty="0" smtClean="0">
                <a:solidFill>
                  <a:schemeClr val="tx1"/>
                </a:solidFill>
              </a:rPr>
              <a:t/>
            </a:r>
            <a:br>
              <a:rPr lang="nl-NL" dirty="0" smtClean="0">
                <a:solidFill>
                  <a:schemeClr val="tx1"/>
                </a:solidFill>
              </a:rPr>
            </a:br>
            <a:r>
              <a:rPr lang="nl-NL" dirty="0" smtClean="0">
                <a:solidFill>
                  <a:schemeClr val="tx1"/>
                </a:solidFill>
              </a:rPr>
              <a:t/>
            </a:r>
            <a:br>
              <a:rPr lang="nl-NL" dirty="0" smtClean="0">
                <a:solidFill>
                  <a:schemeClr val="tx1"/>
                </a:solidFill>
              </a:rPr>
            </a:br>
            <a:r>
              <a:rPr lang="en-US" dirty="0" smtClean="0">
                <a:solidFill>
                  <a:schemeClr val="tx1"/>
                </a:solidFill>
              </a:rPr>
              <a:t/>
            </a:r>
            <a:br>
              <a:rPr lang="en-US" dirty="0" smtClean="0">
                <a:solidFill>
                  <a:schemeClr val="tx1"/>
                </a:solidFill>
              </a:rPr>
            </a:br>
            <a:endParaRPr lang="en-GB" dirty="0"/>
          </a:p>
        </p:txBody>
      </p:sp>
    </p:spTree>
    <p:extLst>
      <p:ext uri="{BB962C8B-B14F-4D97-AF65-F5344CB8AC3E}">
        <p14:creationId xmlns:p14="http://schemas.microsoft.com/office/powerpoint/2010/main" val="2865726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8802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Research questions about </a:t>
            </a:r>
            <a:r>
              <a:rPr lang="en-GB" b="1" dirty="0" smtClean="0">
                <a:solidFill>
                  <a:schemeClr val="accent2">
                    <a:lumMod val="75000"/>
                  </a:schemeClr>
                </a:solidFill>
                <a:latin typeface="+mn-lt"/>
              </a:rPr>
              <a:t>teaching</a:t>
            </a:r>
            <a:endParaRPr lang="en-GB" b="1" dirty="0">
              <a:solidFill>
                <a:schemeClr val="accent2">
                  <a:lumMod val="75000"/>
                </a:schemeClr>
              </a:solidFill>
              <a:latin typeface="+mn-lt"/>
            </a:endParaRPr>
          </a:p>
        </p:txBody>
      </p:sp>
      <p:sp>
        <p:nvSpPr>
          <p:cNvPr id="3" name="Content Placeholder 2"/>
          <p:cNvSpPr>
            <a:spLocks noGrp="1"/>
          </p:cNvSpPr>
          <p:nvPr>
            <p:ph idx="1"/>
          </p:nvPr>
        </p:nvSpPr>
        <p:spPr/>
        <p:txBody>
          <a:bodyPr/>
          <a:lstStyle/>
          <a:p>
            <a:pPr marL="0" indent="0">
              <a:buNone/>
            </a:pPr>
            <a:r>
              <a:rPr lang="en-US" dirty="0"/>
              <a:t>3</a:t>
            </a:r>
            <a:r>
              <a:rPr lang="en-US" dirty="0" smtClean="0">
                <a:solidFill>
                  <a:schemeClr val="tx1"/>
                </a:solidFill>
              </a:rPr>
              <a:t>. What classroom-based literacy </a:t>
            </a:r>
            <a:r>
              <a:rPr lang="en-US" b="1" dirty="0" smtClean="0">
                <a:solidFill>
                  <a:srgbClr val="0070C0"/>
                </a:solidFill>
              </a:rPr>
              <a:t>teaching practices </a:t>
            </a:r>
            <a:r>
              <a:rPr lang="en-US" dirty="0" smtClean="0">
                <a:solidFill>
                  <a:schemeClr val="tx1"/>
                </a:solidFill>
              </a:rPr>
              <a:t>are adult literacy learners confronted with</a:t>
            </a:r>
            <a:r>
              <a:rPr lang="en-US" dirty="0"/>
              <a:t>?</a:t>
            </a:r>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4. </a:t>
            </a:r>
            <a:r>
              <a:rPr lang="en-US" dirty="0"/>
              <a:t>W</a:t>
            </a:r>
            <a:r>
              <a:rPr lang="en-US" dirty="0" smtClean="0">
                <a:solidFill>
                  <a:schemeClr val="tx1"/>
                </a:solidFill>
              </a:rPr>
              <a:t>hat </a:t>
            </a:r>
            <a:r>
              <a:rPr lang="en-US" b="1" dirty="0" smtClean="0">
                <a:solidFill>
                  <a:srgbClr val="0070C0"/>
                </a:solidFill>
              </a:rPr>
              <a:t>ideas</a:t>
            </a:r>
            <a:r>
              <a:rPr lang="en-US" dirty="0" smtClean="0">
                <a:solidFill>
                  <a:srgbClr val="0070C0"/>
                </a:solidFill>
              </a:rPr>
              <a:t> </a:t>
            </a:r>
            <a:r>
              <a:rPr lang="en-US" dirty="0" smtClean="0">
                <a:solidFill>
                  <a:schemeClr val="tx1"/>
                </a:solidFill>
              </a:rPr>
              <a:t>guide teachers’ practices?</a:t>
            </a:r>
          </a:p>
          <a:p>
            <a:pPr marL="0" indent="0">
              <a:buNone/>
            </a:pPr>
            <a:endParaRPr lang="en-US" dirty="0"/>
          </a:p>
          <a:p>
            <a:pPr marL="0" indent="0">
              <a:buNone/>
            </a:pPr>
            <a:r>
              <a:rPr lang="en-US" dirty="0" smtClean="0"/>
              <a:t>5. What </a:t>
            </a:r>
            <a:r>
              <a:rPr lang="en-US" b="1" dirty="0" smtClean="0">
                <a:solidFill>
                  <a:srgbClr val="0070C0"/>
                </a:solidFill>
              </a:rPr>
              <a:t>works</a:t>
            </a:r>
            <a:r>
              <a:rPr lang="en-US" dirty="0" smtClean="0"/>
              <a:t>? </a:t>
            </a:r>
          </a:p>
          <a:p>
            <a:pPr marL="0" indent="0">
              <a:buNone/>
            </a:pPr>
            <a:r>
              <a:rPr lang="en-US" dirty="0"/>
              <a:t> </a:t>
            </a:r>
            <a:r>
              <a:rPr lang="en-US" dirty="0" smtClean="0"/>
              <a:t>  (</a:t>
            </a:r>
            <a:r>
              <a:rPr lang="en-US" dirty="0"/>
              <a:t>W</a:t>
            </a:r>
            <a:r>
              <a:rPr lang="en-US" dirty="0" smtClean="0"/>
              <a:t>hich teaching methods/practices are most effective/motivating?) </a:t>
            </a:r>
            <a:endParaRPr lang="en-GB" dirty="0"/>
          </a:p>
        </p:txBody>
      </p:sp>
    </p:spTree>
    <p:extLst>
      <p:ext uri="{BB962C8B-B14F-4D97-AF65-F5344CB8AC3E}">
        <p14:creationId xmlns:p14="http://schemas.microsoft.com/office/powerpoint/2010/main" val="426514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Research questions about </a:t>
            </a:r>
            <a:r>
              <a:rPr lang="en-GB" b="1" dirty="0" smtClean="0">
                <a:solidFill>
                  <a:schemeClr val="accent2">
                    <a:lumMod val="75000"/>
                  </a:schemeClr>
                </a:solidFill>
                <a:latin typeface="+mn-lt"/>
              </a:rPr>
              <a:t>uses</a:t>
            </a:r>
            <a:r>
              <a:rPr lang="en-GB" b="1" dirty="0" smtClean="0">
                <a:latin typeface="+mn-lt"/>
              </a:rPr>
              <a:t> and </a:t>
            </a:r>
            <a:r>
              <a:rPr lang="en-GB" b="1" dirty="0" smtClean="0">
                <a:solidFill>
                  <a:schemeClr val="accent2">
                    <a:lumMod val="75000"/>
                  </a:schemeClr>
                </a:solidFill>
                <a:latin typeface="+mn-lt"/>
              </a:rPr>
              <a:t>values</a:t>
            </a:r>
            <a:endParaRPr lang="en-GB" b="1" dirty="0">
              <a:solidFill>
                <a:schemeClr val="accent2">
                  <a:lumMod val="75000"/>
                </a:schemeClr>
              </a:solidFill>
              <a:latin typeface="+mn-lt"/>
            </a:endParaRPr>
          </a:p>
        </p:txBody>
      </p:sp>
      <p:sp>
        <p:nvSpPr>
          <p:cNvPr id="3" name="Content Placeholder 2"/>
          <p:cNvSpPr>
            <a:spLocks noGrp="1"/>
          </p:cNvSpPr>
          <p:nvPr>
            <p:ph idx="1"/>
          </p:nvPr>
        </p:nvSpPr>
        <p:spPr>
          <a:xfrm>
            <a:off x="746760" y="2191385"/>
            <a:ext cx="10515600" cy="4351338"/>
          </a:xfrm>
        </p:spPr>
        <p:txBody>
          <a:bodyPr/>
          <a:lstStyle/>
          <a:p>
            <a:pPr marL="0" indent="0">
              <a:buNone/>
            </a:pPr>
            <a:r>
              <a:rPr lang="nl-NL" dirty="0" smtClean="0"/>
              <a:t>6</a:t>
            </a:r>
            <a:r>
              <a:rPr lang="nl-NL" dirty="0" smtClean="0">
                <a:solidFill>
                  <a:schemeClr val="tx1"/>
                </a:solidFill>
              </a:rPr>
              <a:t>. </a:t>
            </a:r>
            <a:r>
              <a:rPr lang="en-US" dirty="0" smtClean="0">
                <a:solidFill>
                  <a:schemeClr val="tx1"/>
                </a:solidFill>
              </a:rPr>
              <a:t>What literacy </a:t>
            </a:r>
            <a:r>
              <a:rPr lang="en-US" b="1" dirty="0" smtClean="0">
                <a:solidFill>
                  <a:srgbClr val="0070C0"/>
                </a:solidFill>
              </a:rPr>
              <a:t>uses</a:t>
            </a:r>
            <a:r>
              <a:rPr lang="en-US" dirty="0" smtClean="0">
                <a:solidFill>
                  <a:srgbClr val="0070C0"/>
                </a:solidFill>
              </a:rPr>
              <a:t> </a:t>
            </a:r>
            <a:r>
              <a:rPr lang="en-US" dirty="0" smtClean="0">
                <a:solidFill>
                  <a:schemeClr val="tx1"/>
                </a:solidFill>
              </a:rPr>
              <a:t>do adult learners report with reference to different social domains? </a:t>
            </a:r>
          </a:p>
          <a:p>
            <a:pPr marL="0" indent="0">
              <a:buNone/>
            </a:pPr>
            <a:endParaRPr lang="en-US" dirty="0"/>
          </a:p>
          <a:p>
            <a:pPr marL="0" indent="0">
              <a:buNone/>
            </a:pPr>
            <a:r>
              <a:rPr lang="en-US" dirty="0"/>
              <a:t>7</a:t>
            </a:r>
            <a:r>
              <a:rPr lang="en-US" dirty="0" smtClean="0"/>
              <a:t>. What </a:t>
            </a:r>
            <a:r>
              <a:rPr lang="en-US" dirty="0"/>
              <a:t>literacy </a:t>
            </a:r>
            <a:r>
              <a:rPr lang="en-US" b="1" dirty="0" smtClean="0">
                <a:solidFill>
                  <a:srgbClr val="0070C0"/>
                </a:solidFill>
              </a:rPr>
              <a:t>values</a:t>
            </a:r>
            <a:r>
              <a:rPr lang="en-US" dirty="0" smtClean="0">
                <a:solidFill>
                  <a:srgbClr val="0070C0"/>
                </a:solidFill>
              </a:rPr>
              <a:t> </a:t>
            </a:r>
            <a:r>
              <a:rPr lang="en-US" dirty="0"/>
              <a:t>do adult learners report with reference to different social domains? </a:t>
            </a: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39907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0043"/>
          <p:cNvPicPr>
            <a:picLocks noChangeAspect="1" noChangeArrowheads="1"/>
          </p:cNvPicPr>
          <p:nvPr/>
        </p:nvPicPr>
        <p:blipFill>
          <a:blip r:embed="rId2" cstate="print"/>
          <a:srcRect/>
          <a:stretch>
            <a:fillRect/>
          </a:stretch>
        </p:blipFill>
        <p:spPr bwMode="auto">
          <a:xfrm>
            <a:off x="1794510" y="13323"/>
            <a:ext cx="8282178" cy="6844677"/>
          </a:xfrm>
          <a:prstGeom prst="rect">
            <a:avLst/>
          </a:prstGeom>
          <a:noFill/>
          <a:ln w="9525">
            <a:noFill/>
            <a:miter lim="800000"/>
            <a:headEnd/>
            <a:tailEnd/>
          </a:ln>
        </p:spPr>
      </p:pic>
    </p:spTree>
    <p:extLst>
      <p:ext uri="{BB962C8B-B14F-4D97-AF65-F5344CB8AC3E}">
        <p14:creationId xmlns:p14="http://schemas.microsoft.com/office/powerpoint/2010/main" val="111601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877</Words>
  <Application>Microsoft Office PowerPoint</Application>
  <PresentationFormat>Widescreen</PresentationFormat>
  <Paragraphs>180</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Bickham Script Pro Regular</vt:lpstr>
      <vt:lpstr>Calibri</vt:lpstr>
      <vt:lpstr>Calibri Light</vt:lpstr>
      <vt:lpstr>Office Theme</vt:lpstr>
      <vt:lpstr>Using Mixed Methods in  Adult Literacy Research  in Timor-Leste</vt:lpstr>
      <vt:lpstr>       (part of) Research program April 2009 – April 2014   BECOMING A NATION OF READERS:  Language policy and adult literacy development in multilingual Timor-Leste</vt:lpstr>
      <vt:lpstr>PowerPoint Presentation</vt:lpstr>
      <vt:lpstr>Adult literacy in Timor-Leste  Research questions about:</vt:lpstr>
      <vt:lpstr>Research questions about learning</vt:lpstr>
      <vt:lpstr>PowerPoint Presentation</vt:lpstr>
      <vt:lpstr>Research questions about teaching</vt:lpstr>
      <vt:lpstr>Research questions about uses and values</vt:lpstr>
      <vt:lpstr>PowerPoint Presentation</vt:lpstr>
      <vt:lpstr>Research questions about learning</vt:lpstr>
      <vt:lpstr>PowerPoint Presentation</vt:lpstr>
      <vt:lpstr>Research questions about teaching</vt:lpstr>
      <vt:lpstr>Question 2: What factors influence adult literacy learning? Question 5: What works?  Investigate relationships between </vt:lpstr>
      <vt:lpstr>Statistical analysis</vt:lpstr>
      <vt:lpstr>Research questions about uses and values</vt:lpstr>
      <vt:lpstr>Combining</vt:lpstr>
      <vt:lpstr>Investigate relationships between answers to RQ 1-7</vt:lpstr>
      <vt:lpstr>Data triangulation</vt:lpstr>
      <vt:lpstr>Research questions study 3  (Edegar da Conceição Savio)</vt:lpstr>
      <vt:lpstr>Methods and instruments - Study 3</vt:lpstr>
      <vt:lpstr>Any questions?</vt:lpstr>
      <vt:lpstr>And now  your research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Boon</dc:creator>
  <cp:lastModifiedBy>Danielle Boon</cp:lastModifiedBy>
  <cp:revision>67</cp:revision>
  <dcterms:created xsi:type="dcterms:W3CDTF">2015-07-02T19:49:40Z</dcterms:created>
  <dcterms:modified xsi:type="dcterms:W3CDTF">2015-07-11T12:09:58Z</dcterms:modified>
</cp:coreProperties>
</file>