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0"/>
  </p:notesMasterIdLst>
  <p:handoutMasterIdLst>
    <p:handoutMasterId r:id="rId21"/>
  </p:handoutMasterIdLst>
  <p:sldIdLst>
    <p:sldId id="330" r:id="rId2"/>
    <p:sldId id="329" r:id="rId3"/>
    <p:sldId id="328" r:id="rId4"/>
    <p:sldId id="309" r:id="rId5"/>
    <p:sldId id="285" r:id="rId6"/>
    <p:sldId id="286" r:id="rId7"/>
    <p:sldId id="290" r:id="rId8"/>
    <p:sldId id="291" r:id="rId9"/>
    <p:sldId id="297" r:id="rId10"/>
    <p:sldId id="293" r:id="rId11"/>
    <p:sldId id="294" r:id="rId12"/>
    <p:sldId id="295" r:id="rId13"/>
    <p:sldId id="322" r:id="rId14"/>
    <p:sldId id="268" r:id="rId15"/>
    <p:sldId id="326" r:id="rId16"/>
    <p:sldId id="321" r:id="rId17"/>
    <p:sldId id="274" r:id="rId18"/>
    <p:sldId id="318" r:id="rId19"/>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34" autoAdjust="0"/>
    <p:restoredTop sz="53756" autoAdjust="0"/>
  </p:normalViewPr>
  <p:slideViewPr>
    <p:cSldViewPr>
      <p:cViewPr>
        <p:scale>
          <a:sx n="62" d="100"/>
          <a:sy n="62" d="100"/>
        </p:scale>
        <p:origin x="-1404"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1482" y="-78"/>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EDC0BAF5-9BCC-4BC9-B984-04114D54B5C6}" type="datetimeFigureOut">
              <a:rPr lang="en-AU" smtClean="0"/>
              <a:pPr/>
              <a:t>29/09/2014</a:t>
            </a:fld>
            <a:endParaRPr lang="en-AU"/>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04610225-2F32-4728-A4E6-A99C2B00A15F}" type="slidenum">
              <a:rPr lang="en-AU" smtClean="0"/>
              <a:pPr/>
              <a:t>‹#›</a:t>
            </a:fld>
            <a:endParaRPr lang="en-AU"/>
          </a:p>
        </p:txBody>
      </p:sp>
    </p:spTree>
    <p:extLst>
      <p:ext uri="{BB962C8B-B14F-4D97-AF65-F5344CB8AC3E}">
        <p14:creationId xmlns:p14="http://schemas.microsoft.com/office/powerpoint/2010/main" val="780127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BB2C429B-08EF-4104-8F36-1445B614130A}" type="datetimeFigureOut">
              <a:rPr lang="en-AU" smtClean="0"/>
              <a:pPr/>
              <a:t>29/09/2014</a:t>
            </a:fld>
            <a:endParaRPr lang="en-AU"/>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6561FCE8-ACDC-42FE-891D-AD6F13557A9C}" type="slidenum">
              <a:rPr lang="en-AU" smtClean="0"/>
              <a:pPr/>
              <a:t>‹#›</a:t>
            </a:fld>
            <a:endParaRPr lang="en-AU"/>
          </a:p>
        </p:txBody>
      </p:sp>
    </p:spTree>
    <p:extLst>
      <p:ext uri="{BB962C8B-B14F-4D97-AF65-F5344CB8AC3E}">
        <p14:creationId xmlns:p14="http://schemas.microsoft.com/office/powerpoint/2010/main" val="1659390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61FCE8-ACDC-42FE-891D-AD6F13557A9C}" type="slidenum">
              <a:rPr lang="en-AU" smtClean="0"/>
              <a:pPr/>
              <a:t>1</a:t>
            </a:fld>
            <a:endParaRPr lang="en-AU"/>
          </a:p>
        </p:txBody>
      </p:sp>
    </p:spTree>
    <p:extLst>
      <p:ext uri="{BB962C8B-B14F-4D97-AF65-F5344CB8AC3E}">
        <p14:creationId xmlns:p14="http://schemas.microsoft.com/office/powerpoint/2010/main" val="71351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latin typeface="+mn-lt"/>
            </a:endParaRPr>
          </a:p>
        </p:txBody>
      </p:sp>
      <p:sp>
        <p:nvSpPr>
          <p:cNvPr id="4" name="Slide Number Placeholder 3"/>
          <p:cNvSpPr>
            <a:spLocks noGrp="1"/>
          </p:cNvSpPr>
          <p:nvPr>
            <p:ph type="sldNum" sz="quarter" idx="10"/>
          </p:nvPr>
        </p:nvSpPr>
        <p:spPr/>
        <p:txBody>
          <a:bodyPr/>
          <a:lstStyle/>
          <a:p>
            <a:fld id="{6561FCE8-ACDC-42FE-891D-AD6F13557A9C}" type="slidenum">
              <a:rPr lang="en-AU" smtClean="0"/>
              <a:pPr/>
              <a:t>10</a:t>
            </a:fld>
            <a:endParaRPr lang="en-A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kern="1200" dirty="0" smtClean="0">
                <a:solidFill>
                  <a:schemeClr val="tx1"/>
                </a:solidFill>
                <a:latin typeface="+mn-lt"/>
                <a:cs typeface="Times New Roman" pitchFamily="18" charset="0"/>
              </a:rPr>
              <a:t>The Timor-Leste Strategic Development Plan is a package of strategic social policies that include educational development planning for 2011-2030. </a:t>
            </a:r>
            <a:endParaRPr lang="en-AU" sz="1200" kern="1200" dirty="0" smtClean="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6561FCE8-ACDC-42FE-891D-AD6F13557A9C}" type="slidenum">
              <a:rPr lang="en-AU" smtClean="0"/>
              <a:pPr/>
              <a:t>11</a:t>
            </a:fld>
            <a:endParaRPr lang="en-A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latin typeface="+mn-lt"/>
              <a:cs typeface="Times New Roman" pitchFamily="18" charset="0"/>
            </a:endParaRPr>
          </a:p>
        </p:txBody>
      </p:sp>
      <p:sp>
        <p:nvSpPr>
          <p:cNvPr id="4" name="Slide Number Placeholder 3"/>
          <p:cNvSpPr>
            <a:spLocks noGrp="1"/>
          </p:cNvSpPr>
          <p:nvPr>
            <p:ph type="sldNum" sz="quarter" idx="10"/>
          </p:nvPr>
        </p:nvSpPr>
        <p:spPr/>
        <p:txBody>
          <a:bodyPr/>
          <a:lstStyle/>
          <a:p>
            <a:fld id="{6561FCE8-ACDC-42FE-891D-AD6F13557A9C}" type="slidenum">
              <a:rPr lang="en-AU" smtClean="0"/>
              <a:pPr/>
              <a:t>12</a:t>
            </a:fld>
            <a:endParaRPr lang="en-A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AU" sz="1200" kern="1200" baseline="0" dirty="0" smtClean="0">
                <a:solidFill>
                  <a:schemeClr val="tx1"/>
                </a:solidFill>
                <a:latin typeface="+mn-lt"/>
                <a:cs typeface="Times New Roman" pitchFamily="18" charset="0"/>
              </a:rPr>
              <a:t>In 2010 the National Education Commission was mandated by the Minster of Education to produce policy guidelines for the use of the national languages in education. A working group was set up and a series of consultations with international experts carried out. The resulting document is the MTB-MLE policy for Timor-Leste. This document contains some of the most radical proposals for the use of vernacular languages in education in SE Asia to date.</a:t>
            </a:r>
          </a:p>
          <a:p>
            <a:endParaRPr lang="en-AU" sz="1200" kern="1200" baseline="0" dirty="0" smtClean="0">
              <a:solidFill>
                <a:schemeClr val="tx1"/>
              </a:solidFill>
              <a:latin typeface="+mn-lt"/>
              <a:cs typeface="Times New Roman" pitchFamily="18" charset="0"/>
            </a:endParaRPr>
          </a:p>
        </p:txBody>
      </p:sp>
      <p:sp>
        <p:nvSpPr>
          <p:cNvPr id="4" name="Slide Number Placeholder 3"/>
          <p:cNvSpPr>
            <a:spLocks noGrp="1"/>
          </p:cNvSpPr>
          <p:nvPr>
            <p:ph type="sldNum" sz="quarter" idx="10"/>
          </p:nvPr>
        </p:nvSpPr>
        <p:spPr/>
        <p:txBody>
          <a:bodyPr/>
          <a:lstStyle/>
          <a:p>
            <a:fld id="{6561FCE8-ACDC-42FE-891D-AD6F13557A9C}" type="slidenum">
              <a:rPr lang="en-AU" smtClean="0"/>
              <a:pPr/>
              <a:t>13</a:t>
            </a:fld>
            <a:endParaRPr lang="en-A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6561FCE8-ACDC-42FE-891D-AD6F13557A9C}" type="slidenum">
              <a:rPr lang="en-AU" smtClean="0"/>
              <a:pPr/>
              <a:t>14</a:t>
            </a:fld>
            <a:endParaRPr lang="en-A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6561FCE8-ACDC-42FE-891D-AD6F13557A9C}" type="slidenum">
              <a:rPr lang="en-AU" smtClean="0"/>
              <a:pPr/>
              <a:t>15</a:t>
            </a:fld>
            <a:endParaRPr lang="en-A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latin typeface="+mn-lt"/>
                <a:cs typeface="Times New Roman" pitchFamily="18" charset="0"/>
              </a:rPr>
              <a:t>The demo schools</a:t>
            </a:r>
            <a:r>
              <a:rPr lang="en-AU" baseline="0" dirty="0" smtClean="0">
                <a:latin typeface="+mn-lt"/>
                <a:cs typeface="Times New Roman" pitchFamily="18" charset="0"/>
              </a:rPr>
              <a:t> were scheduled to commence in 2012 in three districts.</a:t>
            </a:r>
            <a:endParaRPr lang="en-AU" dirty="0">
              <a:latin typeface="+mn-lt"/>
              <a:cs typeface="Times New Roman" pitchFamily="18" charset="0"/>
            </a:endParaRPr>
          </a:p>
        </p:txBody>
      </p:sp>
      <p:sp>
        <p:nvSpPr>
          <p:cNvPr id="4" name="Slide Number Placeholder 3"/>
          <p:cNvSpPr>
            <a:spLocks noGrp="1"/>
          </p:cNvSpPr>
          <p:nvPr>
            <p:ph type="sldNum" sz="quarter" idx="10"/>
          </p:nvPr>
        </p:nvSpPr>
        <p:spPr/>
        <p:txBody>
          <a:bodyPr/>
          <a:lstStyle/>
          <a:p>
            <a:fld id="{6561FCE8-ACDC-42FE-891D-AD6F13557A9C}" type="slidenum">
              <a:rPr lang="en-AU" smtClean="0"/>
              <a:pPr/>
              <a:t>16</a:t>
            </a:fld>
            <a:endParaRPr lang="en-A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baseline="0" dirty="0" smtClean="0">
              <a:latin typeface="Times New Roman" pitchFamily="18" charset="0"/>
              <a:cs typeface="Times New Roman" pitchFamily="18" charset="0"/>
            </a:endParaRPr>
          </a:p>
          <a:p>
            <a:pPr>
              <a:buFont typeface="Wingdings" pitchFamily="2" charset="2"/>
              <a:buNone/>
            </a:pPr>
            <a:endParaRPr lang="en-AU" dirty="0" smtClean="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6561FCE8-ACDC-42FE-891D-AD6F13557A9C}" type="slidenum">
              <a:rPr lang="en-AU" smtClean="0"/>
              <a:pPr/>
              <a:t>17</a:t>
            </a:fld>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561FCE8-ACDC-42FE-891D-AD6F13557A9C}" type="slidenum">
              <a:rPr lang="en-AU" smtClean="0"/>
              <a:pPr/>
              <a:t>18</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(8 minutes): http://www.youtube.com/watch?v=Ft6Y5bSARyU </a:t>
            </a:r>
            <a:endParaRPr lang="en-US" dirty="0"/>
          </a:p>
        </p:txBody>
      </p:sp>
      <p:sp>
        <p:nvSpPr>
          <p:cNvPr id="4" name="Slide Number Placeholder 3"/>
          <p:cNvSpPr>
            <a:spLocks noGrp="1"/>
          </p:cNvSpPr>
          <p:nvPr>
            <p:ph type="sldNum" sz="quarter" idx="10"/>
          </p:nvPr>
        </p:nvSpPr>
        <p:spPr/>
        <p:txBody>
          <a:bodyPr/>
          <a:lstStyle/>
          <a:p>
            <a:fld id="{6561FCE8-ACDC-42FE-891D-AD6F13557A9C}" type="slidenum">
              <a:rPr lang="en-AU" smtClean="0"/>
              <a:pPr/>
              <a:t>2</a:t>
            </a:fld>
            <a:endParaRPr lang="en-AU"/>
          </a:p>
        </p:txBody>
      </p:sp>
    </p:spTree>
    <p:extLst>
      <p:ext uri="{BB962C8B-B14F-4D97-AF65-F5344CB8AC3E}">
        <p14:creationId xmlns:p14="http://schemas.microsoft.com/office/powerpoint/2010/main" val="3036384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kern="1200" baseline="0" dirty="0" smtClean="0">
                <a:solidFill>
                  <a:schemeClr val="tx1"/>
                </a:solidFill>
                <a:cs typeface="Times New Roman" pitchFamily="18" charset="0"/>
              </a:rPr>
              <a:t>At independence, the 2002 National Constitution conferred co-official status on Portuguese, the former colonial language, and Tetum, the indigenous lingua franca. The Constitution also adopted Indonesian and English as working languages. Tetum and the vernaculars were given the status of national languages, to be protected and valued by the State. </a:t>
            </a:r>
          </a:p>
          <a:p>
            <a:endParaRPr lang="en-US" dirty="0" smtClean="0">
              <a:cs typeface="Times New Roman" pitchFamily="18" charset="0"/>
            </a:endParaRPr>
          </a:p>
          <a:p>
            <a:r>
              <a:rPr lang="en-US" dirty="0" smtClean="0">
                <a:cs typeface="Times New Roman" pitchFamily="18" charset="0"/>
              </a:rPr>
              <a:t>The Constitution also privileges the relationship with the Portuguese-speaking world. Timor-Leste became a member of the Community of Portuguese-Speaking Countries (the CPLP) in 2003.</a:t>
            </a:r>
          </a:p>
          <a:p>
            <a:endParaRPr lang="en-AU" dirty="0"/>
          </a:p>
        </p:txBody>
      </p:sp>
      <p:sp>
        <p:nvSpPr>
          <p:cNvPr id="4" name="Slide Number Placeholder 3"/>
          <p:cNvSpPr>
            <a:spLocks noGrp="1"/>
          </p:cNvSpPr>
          <p:nvPr>
            <p:ph type="sldNum" sz="quarter" idx="10"/>
          </p:nvPr>
        </p:nvSpPr>
        <p:spPr/>
        <p:txBody>
          <a:bodyPr/>
          <a:lstStyle/>
          <a:p>
            <a:fld id="{6561FCE8-ACDC-42FE-891D-AD6F13557A9C}" type="slidenum">
              <a:rPr lang="en-AU" smtClean="0"/>
              <a:pPr/>
              <a:t>3</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sz="1200" kern="1200" baseline="0" dirty="0" smtClean="0">
              <a:solidFill>
                <a:schemeClr val="tx1"/>
              </a:solidFill>
              <a:ea typeface="+mn-ea"/>
              <a:cs typeface="+mn-cs"/>
            </a:endParaRPr>
          </a:p>
          <a:p>
            <a:endParaRPr lang="en-AU" dirty="0"/>
          </a:p>
        </p:txBody>
      </p:sp>
      <p:sp>
        <p:nvSpPr>
          <p:cNvPr id="4" name="Slide Number Placeholder 3"/>
          <p:cNvSpPr>
            <a:spLocks noGrp="1"/>
          </p:cNvSpPr>
          <p:nvPr>
            <p:ph type="sldNum" sz="quarter" idx="10"/>
          </p:nvPr>
        </p:nvSpPr>
        <p:spPr/>
        <p:txBody>
          <a:bodyPr/>
          <a:lstStyle/>
          <a:p>
            <a:fld id="{6561FCE8-ACDC-42FE-891D-AD6F13557A9C}" type="slidenum">
              <a:rPr lang="en-AU" smtClean="0"/>
              <a:pPr/>
              <a:t>4</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b="0" dirty="0">
              <a:latin typeface="+mn-lt"/>
              <a:cs typeface="Times New Roman" pitchFamily="18" charset="0"/>
            </a:endParaRPr>
          </a:p>
        </p:txBody>
      </p:sp>
      <p:sp>
        <p:nvSpPr>
          <p:cNvPr id="4" name="Slide Number Placeholder 3"/>
          <p:cNvSpPr>
            <a:spLocks noGrp="1"/>
          </p:cNvSpPr>
          <p:nvPr>
            <p:ph type="sldNum" sz="quarter" idx="10"/>
          </p:nvPr>
        </p:nvSpPr>
        <p:spPr/>
        <p:txBody>
          <a:bodyPr/>
          <a:lstStyle/>
          <a:p>
            <a:fld id="{6561FCE8-ACDC-42FE-891D-AD6F13557A9C}" type="slidenum">
              <a:rPr lang="en-AU" smtClean="0"/>
              <a:pPr/>
              <a:t>5</a:t>
            </a:fld>
            <a:endParaRPr lang="en-A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smtClean="0">
              <a:latin typeface="Times New Roman" pitchFamily="18" charset="0"/>
              <a:cs typeface="Times New Roman" pitchFamily="18" charset="0"/>
            </a:endParaRPr>
          </a:p>
          <a:p>
            <a:endParaRPr lang="en-AU"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6561FCE8-ACDC-42FE-891D-AD6F13557A9C}" type="slidenum">
              <a:rPr lang="en-AU" smtClean="0"/>
              <a:pPr/>
              <a:t>6</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latin typeface="+mn-lt"/>
            </a:endParaRPr>
          </a:p>
        </p:txBody>
      </p:sp>
      <p:sp>
        <p:nvSpPr>
          <p:cNvPr id="4" name="Slide Number Placeholder 3"/>
          <p:cNvSpPr>
            <a:spLocks noGrp="1"/>
          </p:cNvSpPr>
          <p:nvPr>
            <p:ph type="sldNum" sz="quarter" idx="10"/>
          </p:nvPr>
        </p:nvSpPr>
        <p:spPr/>
        <p:txBody>
          <a:bodyPr/>
          <a:lstStyle/>
          <a:p>
            <a:fld id="{6561FCE8-ACDC-42FE-891D-AD6F13557A9C}" type="slidenum">
              <a:rPr lang="en-AU" smtClean="0"/>
              <a:pPr/>
              <a:t>7</a:t>
            </a:fld>
            <a:endParaRPr lang="en-A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latin typeface="+mn-lt"/>
              <a:cs typeface="Times New Roman" pitchFamily="18" charset="0"/>
            </a:endParaRPr>
          </a:p>
        </p:txBody>
      </p:sp>
      <p:sp>
        <p:nvSpPr>
          <p:cNvPr id="4" name="Slide Number Placeholder 3"/>
          <p:cNvSpPr>
            <a:spLocks noGrp="1"/>
          </p:cNvSpPr>
          <p:nvPr>
            <p:ph type="sldNum" sz="quarter" idx="10"/>
          </p:nvPr>
        </p:nvSpPr>
        <p:spPr/>
        <p:txBody>
          <a:bodyPr/>
          <a:lstStyle/>
          <a:p>
            <a:fld id="{6561FCE8-ACDC-42FE-891D-AD6F13557A9C}" type="slidenum">
              <a:rPr lang="en-AU" smtClean="0"/>
              <a:pPr/>
              <a:t>8</a:t>
            </a:fld>
            <a:endParaRPr lang="en-A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AU" dirty="0">
              <a:latin typeface="+mn-lt"/>
            </a:endParaRPr>
          </a:p>
        </p:txBody>
      </p:sp>
      <p:sp>
        <p:nvSpPr>
          <p:cNvPr id="4" name="Slide Number Placeholder 3"/>
          <p:cNvSpPr>
            <a:spLocks noGrp="1"/>
          </p:cNvSpPr>
          <p:nvPr>
            <p:ph type="sldNum" sz="quarter" idx="10"/>
          </p:nvPr>
        </p:nvSpPr>
        <p:spPr/>
        <p:txBody>
          <a:bodyPr/>
          <a:lstStyle/>
          <a:p>
            <a:fld id="{6561FCE8-ACDC-42FE-891D-AD6F13557A9C}" type="slidenum">
              <a:rPr lang="en-AU" smtClean="0"/>
              <a:pPr/>
              <a:t>9</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2CFAC66-1DF2-4066-82E5-3068F45750CE}" type="datetime1">
              <a:rPr lang="en-AU" smtClean="0"/>
              <a:pPr/>
              <a:t>29/09/2014</a:t>
            </a:fld>
            <a:endParaRPr lang="en-AU"/>
          </a:p>
        </p:txBody>
      </p:sp>
      <p:sp>
        <p:nvSpPr>
          <p:cNvPr id="5" name="Footer Placeholder 4"/>
          <p:cNvSpPr>
            <a:spLocks noGrp="1"/>
          </p:cNvSpPr>
          <p:nvPr>
            <p:ph type="ftr" sz="quarter" idx="11"/>
          </p:nvPr>
        </p:nvSpPr>
        <p:spPr/>
        <p:txBody>
          <a:bodyPr/>
          <a:lstStyle/>
          <a:p>
            <a:endParaRPr lang="en-AU"/>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C5245DAC-0ECD-4C0E-BE56-8074BF23DD10}" type="slidenum">
              <a:rPr lang="en-AU" smtClean="0"/>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BD09C6-CF64-4D5F-BC5E-5A1E05681E99}" type="datetime1">
              <a:rPr lang="en-AU" smtClean="0"/>
              <a:pPr/>
              <a:t>29/09/2014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5245DAC-0ECD-4C0E-BE56-8074BF23DD10}"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4EBB0C-BF89-4E55-9292-FB28C329B56E}" type="datetime1">
              <a:rPr lang="en-AU" smtClean="0"/>
              <a:pPr/>
              <a:t>29/09/2014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5245DAC-0ECD-4C0E-BE56-8074BF23DD10}"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56A967E-445E-4A1D-9093-6D51B49C5DE6}" type="datetime1">
              <a:rPr lang="en-AU" smtClean="0"/>
              <a:pPr/>
              <a:t>29/09/2014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5245DAC-0ECD-4C0E-BE56-8074BF23DD10}" type="slidenum">
              <a:rPr lang="en-AU" smtClean="0"/>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8EE6908-5BF8-4341-8081-520BDB46CE15}" type="datetime1">
              <a:rPr lang="en-AU" smtClean="0"/>
              <a:pPr/>
              <a:t>29/09/2014</a:t>
            </a:fld>
            <a:endParaRPr lang="en-AU"/>
          </a:p>
        </p:txBody>
      </p:sp>
      <p:sp>
        <p:nvSpPr>
          <p:cNvPr id="8" name="Slide Number Placeholder 7"/>
          <p:cNvSpPr>
            <a:spLocks noGrp="1"/>
          </p:cNvSpPr>
          <p:nvPr>
            <p:ph type="sldNum" sz="quarter" idx="11"/>
          </p:nvPr>
        </p:nvSpPr>
        <p:spPr/>
        <p:txBody>
          <a:bodyPr/>
          <a:lstStyle/>
          <a:p>
            <a:fld id="{C5245DAC-0ECD-4C0E-BE56-8074BF23DD10}" type="slidenum">
              <a:rPr lang="en-AU" smtClean="0"/>
              <a:pPr/>
              <a:t>‹#›</a:t>
            </a:fld>
            <a:endParaRPr lang="en-AU"/>
          </a:p>
        </p:txBody>
      </p:sp>
      <p:sp>
        <p:nvSpPr>
          <p:cNvPr id="9" name="Footer Placeholder 8"/>
          <p:cNvSpPr>
            <a:spLocks noGrp="1"/>
          </p:cNvSpPr>
          <p:nvPr>
            <p:ph type="ftr" sz="quarter" idx="12"/>
          </p:nvPr>
        </p:nvSpPr>
        <p:spPr/>
        <p:txBody>
          <a:bodyPr/>
          <a:lstStyle/>
          <a:p>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C3D046-D3BA-490B-A36D-0C648038811F}" type="datetime1">
              <a:rPr lang="en-AU" smtClean="0"/>
              <a:pPr/>
              <a:t>29/09/2014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5245DAC-0ECD-4C0E-BE56-8074BF23DD10}"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4A3074D-F6EC-4E22-8A85-0D8A696B8459}" type="datetime1">
              <a:rPr lang="en-AU" smtClean="0"/>
              <a:pPr/>
              <a:t>29/09/2014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5245DAC-0ECD-4C0E-BE56-8074BF23DD10}"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8961B3-C9E3-4751-94E9-7EF13A22AB3B}" type="datetime1">
              <a:rPr lang="en-AU" smtClean="0"/>
              <a:pPr/>
              <a:t>29/09/2014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5245DAC-0ECD-4C0E-BE56-8074BF23DD10}"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6411A7-2C05-4AA2-A9CB-9EAC580604A0}" type="datetime1">
              <a:rPr lang="en-AU" smtClean="0"/>
              <a:pPr/>
              <a:t>29/09/2014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5245DAC-0ECD-4C0E-BE56-8074BF23DD10}"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A60829-850A-4914-B90F-9AAFE975BD68}" type="datetime1">
              <a:rPr lang="en-AU" smtClean="0"/>
              <a:pPr/>
              <a:t>29/09/2014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5245DAC-0ECD-4C0E-BE56-8074BF23DD10}" type="slidenum">
              <a:rPr lang="en-AU" smtClean="0"/>
              <a:pPr/>
              <a:t>‹#›</a:t>
            </a:fld>
            <a:endParaRPr lang="en-AU"/>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E16C8F-4EE4-4B0B-9F44-4A110CBE96E5}" type="datetime1">
              <a:rPr lang="en-AU" smtClean="0"/>
              <a:pPr/>
              <a:t>29/09/2014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C5245DAC-0ECD-4C0E-BE56-8074BF23DD10}" type="slidenum">
              <a:rPr lang="en-AU" smtClean="0"/>
              <a:pPr/>
              <a:t>‹#›</a:t>
            </a:fld>
            <a:endParaRPr lang="en-AU"/>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ED9E9D24-CAF1-4E61-A7BA-51B6224FD208}" type="datetime1">
              <a:rPr lang="en-AU" smtClean="0"/>
              <a:pPr/>
              <a:t>29/09/2014</a:t>
            </a:fld>
            <a:endParaRPr lang="en-AU"/>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AU"/>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C5245DAC-0ECD-4C0E-BE56-8074BF23DD10}" type="slidenum">
              <a:rPr lang="en-AU" smtClean="0"/>
              <a:pPr/>
              <a:t>‹#›</a:t>
            </a:fld>
            <a:endParaRPr lang="en-AU"/>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AU" sz="2000" b="1" dirty="0">
                <a:latin typeface="Arial" panose="020B0604020202020204" pitchFamily="34" charset="0"/>
              </a:rPr>
              <a:t>Mother-tongue based multilingual Education in East </a:t>
            </a:r>
            <a:r>
              <a:rPr lang="en-AU" sz="2000" b="1" dirty="0" smtClean="0">
                <a:latin typeface="Arial" panose="020B0604020202020204" pitchFamily="34" charset="0"/>
              </a:rPr>
              <a:t>Timor: THE LANGUAGE POLICY BACKGROUND </a:t>
            </a:r>
            <a:br>
              <a:rPr lang="en-AU" sz="2000" b="1" dirty="0" smtClean="0">
                <a:latin typeface="Arial" panose="020B0604020202020204" pitchFamily="34" charset="0"/>
              </a:rPr>
            </a:br>
            <a:r>
              <a:rPr lang="en-AU" sz="2000" b="1" dirty="0" smtClean="0">
                <a:latin typeface="Arial" panose="020B0604020202020204" pitchFamily="34" charset="0"/>
              </a:rPr>
              <a:t>KERRY </a:t>
            </a:r>
            <a:r>
              <a:rPr lang="en-AU" sz="2000" b="1" dirty="0" err="1" smtClean="0">
                <a:latin typeface="Arial" panose="020B0604020202020204" pitchFamily="34" charset="0"/>
              </a:rPr>
              <a:t>TAYLOR-Leech</a:t>
            </a:r>
            <a:r>
              <a:rPr lang="en-AU" sz="2000" b="1" dirty="0" smtClean="0">
                <a:latin typeface="Arial" panose="020B0604020202020204" pitchFamily="34" charset="0"/>
              </a:rPr>
              <a:t>, </a:t>
            </a:r>
            <a:r>
              <a:rPr lang="en-AU" sz="2000" b="1" dirty="0" err="1" smtClean="0">
                <a:latin typeface="Arial" panose="020B0604020202020204" pitchFamily="34" charset="0"/>
              </a:rPr>
              <a:t>griffith</a:t>
            </a:r>
            <a:r>
              <a:rPr lang="en-AU" sz="2000" b="1" dirty="0" smtClean="0">
                <a:latin typeface="Arial" panose="020B0604020202020204" pitchFamily="34" charset="0"/>
              </a:rPr>
              <a:t> university</a:t>
            </a:r>
            <a:endParaRPr lang="en-US" sz="2000" b="1" dirty="0">
              <a:latin typeface="Arial" panose="020B0604020202020204" pitchFamily="34" charset="0"/>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51491" y="1752600"/>
            <a:ext cx="5831417" cy="4373563"/>
          </a:xfrm>
        </p:spPr>
      </p:pic>
      <p:sp>
        <p:nvSpPr>
          <p:cNvPr id="4" name="Slide Number Placeholder 3"/>
          <p:cNvSpPr>
            <a:spLocks noGrp="1"/>
          </p:cNvSpPr>
          <p:nvPr>
            <p:ph type="sldNum" sz="quarter" idx="12"/>
          </p:nvPr>
        </p:nvSpPr>
        <p:spPr/>
        <p:txBody>
          <a:bodyPr/>
          <a:lstStyle/>
          <a:p>
            <a:fld id="{C5245DAC-0ECD-4C0E-BE56-8074BF23DD10}" type="slidenum">
              <a:rPr lang="en-AU" smtClean="0"/>
              <a:pPr/>
              <a:t>1</a:t>
            </a:fld>
            <a:endParaRPr lang="en-AU"/>
          </a:p>
        </p:txBody>
      </p:sp>
    </p:spTree>
    <p:extLst>
      <p:ext uri="{BB962C8B-B14F-4D97-AF65-F5344CB8AC3E}">
        <p14:creationId xmlns:p14="http://schemas.microsoft.com/office/powerpoint/2010/main" val="4002391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normAutofit/>
          </a:bodyPr>
          <a:lstStyle/>
          <a:p>
            <a:r>
              <a:rPr lang="en-AU" sz="2800" b="1" dirty="0">
                <a:latin typeface="Arial" panose="020B0604020202020204" pitchFamily="34" charset="0"/>
                <a:ea typeface="+mn-ea"/>
                <a:cs typeface="+mn-cs"/>
              </a:rPr>
              <a:t>2011 Basic education curriculum reform document</a:t>
            </a:r>
          </a:p>
        </p:txBody>
      </p:sp>
      <p:sp>
        <p:nvSpPr>
          <p:cNvPr id="3" name="Content Placeholder 2"/>
          <p:cNvSpPr>
            <a:spLocks noGrp="1"/>
          </p:cNvSpPr>
          <p:nvPr>
            <p:ph idx="1"/>
          </p:nvPr>
        </p:nvSpPr>
        <p:spPr>
          <a:xfrm>
            <a:off x="457200" y="1628800"/>
            <a:ext cx="8229600" cy="5112568"/>
          </a:xfrm>
        </p:spPr>
        <p:txBody>
          <a:bodyPr>
            <a:normAutofit fontScale="85000" lnSpcReduction="10000"/>
          </a:bodyPr>
          <a:lstStyle/>
          <a:p>
            <a:pPr>
              <a:lnSpc>
                <a:spcPct val="120000"/>
              </a:lnSpc>
              <a:buFont typeface="Wingdings" pitchFamily="2" charset="2"/>
              <a:buChar char="Ø"/>
            </a:pPr>
            <a:r>
              <a:rPr lang="en-AU" sz="3300" b="0" dirty="0" smtClean="0">
                <a:latin typeface="Arial" panose="020B0604020202020204" pitchFamily="34" charset="0"/>
              </a:rPr>
              <a:t>The teaching of Tetum as subject takes priority between Grades 1 and 3 (3-4 periods a wk).</a:t>
            </a:r>
          </a:p>
          <a:p>
            <a:pPr>
              <a:lnSpc>
                <a:spcPct val="120000"/>
              </a:lnSpc>
              <a:buFont typeface="Wingdings" pitchFamily="2" charset="2"/>
              <a:buChar char="Ø"/>
            </a:pPr>
            <a:r>
              <a:rPr lang="en-AU" sz="3300" b="0" dirty="0" smtClean="0">
                <a:latin typeface="Arial" panose="020B0604020202020204" pitchFamily="34" charset="0"/>
              </a:rPr>
              <a:t>The teaching of Portuguese takes up more curriculum time (5 periods a week) in Grades 7 - 9.</a:t>
            </a:r>
          </a:p>
          <a:p>
            <a:pPr>
              <a:lnSpc>
                <a:spcPct val="120000"/>
              </a:lnSpc>
              <a:buFont typeface="Wingdings" pitchFamily="2" charset="2"/>
              <a:buChar char="Ø"/>
            </a:pPr>
            <a:r>
              <a:rPr lang="en-AU" sz="3300" b="0" dirty="0" smtClean="0">
                <a:latin typeface="Arial" panose="020B0604020202020204" pitchFamily="34" charset="0"/>
              </a:rPr>
              <a:t>English may be introduced in Grades 5, 6 or 7 according to the capacity of the school.</a:t>
            </a:r>
          </a:p>
          <a:p>
            <a:pPr>
              <a:lnSpc>
                <a:spcPct val="120000"/>
              </a:lnSpc>
              <a:buFont typeface="Wingdings" pitchFamily="2" charset="2"/>
              <a:buChar char="Ø"/>
            </a:pPr>
            <a:r>
              <a:rPr lang="en-AU" sz="3300" b="0" dirty="0" smtClean="0">
                <a:latin typeface="Arial" panose="020B0604020202020204" pitchFamily="34" charset="0"/>
              </a:rPr>
              <a:t>All subject-based assessment is in Portuguese.</a:t>
            </a:r>
          </a:p>
          <a:p>
            <a:endParaRPr lang="en-AU" sz="2400" b="0" dirty="0"/>
          </a:p>
        </p:txBody>
      </p:sp>
      <p:sp>
        <p:nvSpPr>
          <p:cNvPr id="4" name="Slide Number Placeholder 3"/>
          <p:cNvSpPr>
            <a:spLocks noGrp="1"/>
          </p:cNvSpPr>
          <p:nvPr>
            <p:ph type="sldNum" sz="quarter" idx="12"/>
          </p:nvPr>
        </p:nvSpPr>
        <p:spPr/>
        <p:txBody>
          <a:bodyPr/>
          <a:lstStyle/>
          <a:p>
            <a:fld id="{C5245DAC-0ECD-4C0E-BE56-8074BF23DD10}" type="slidenum">
              <a:rPr lang="en-AU" smtClean="0"/>
              <a:pPr/>
              <a:t>10</a:t>
            </a:fld>
            <a:endParaRPr lang="en-AU" dirty="0"/>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779096" cy="1371600"/>
          </a:xfrm>
        </p:spPr>
        <p:txBody>
          <a:bodyPr>
            <a:noAutofit/>
          </a:bodyPr>
          <a:lstStyle/>
          <a:p>
            <a:r>
              <a:rPr lang="en-AU" sz="2800" b="1" dirty="0">
                <a:latin typeface="Arial" panose="020B0604020202020204" pitchFamily="34" charset="0"/>
                <a:ea typeface="+mn-ea"/>
                <a:cs typeface="+mn-cs"/>
              </a:rPr>
              <a:t>2011-2030: The Timor-Leste Strategic Development Plan (</a:t>
            </a:r>
            <a:r>
              <a:rPr lang="en-AU" sz="2800" b="1" dirty="0" err="1">
                <a:latin typeface="Arial" panose="020B0604020202020204" pitchFamily="34" charset="0"/>
                <a:ea typeface="+mn-ea"/>
                <a:cs typeface="+mn-cs"/>
              </a:rPr>
              <a:t>i</a:t>
            </a:r>
            <a:r>
              <a:rPr lang="en-AU" sz="2800" b="1" dirty="0">
                <a:latin typeface="Arial" panose="020B0604020202020204" pitchFamily="34" charset="0"/>
                <a:ea typeface="+mn-ea"/>
                <a:cs typeface="+mn-cs"/>
              </a:rPr>
              <a:t>)</a:t>
            </a:r>
          </a:p>
        </p:txBody>
      </p:sp>
      <p:sp>
        <p:nvSpPr>
          <p:cNvPr id="3" name="Content Placeholder 2"/>
          <p:cNvSpPr>
            <a:spLocks noGrp="1"/>
          </p:cNvSpPr>
          <p:nvPr>
            <p:ph idx="1"/>
          </p:nvPr>
        </p:nvSpPr>
        <p:spPr>
          <a:xfrm>
            <a:off x="457200" y="1700808"/>
            <a:ext cx="8229600" cy="4896544"/>
          </a:xfrm>
        </p:spPr>
        <p:txBody>
          <a:bodyPr>
            <a:normAutofit fontScale="77500" lnSpcReduction="20000"/>
          </a:bodyPr>
          <a:lstStyle/>
          <a:p>
            <a:pPr>
              <a:lnSpc>
                <a:spcPct val="120000"/>
              </a:lnSpc>
              <a:buNone/>
            </a:pPr>
            <a:r>
              <a:rPr lang="en-AU" sz="3800" b="0" dirty="0" smtClean="0">
                <a:latin typeface="Arial" panose="020B0604020202020204" pitchFamily="34" charset="0"/>
              </a:rPr>
              <a:t>To improve access to education and build a solid foundation for future literacy and numeracy in both Portuguese and Tetum, </a:t>
            </a:r>
            <a:r>
              <a:rPr lang="en-AU" sz="3800" b="0" dirty="0" smtClean="0">
                <a:solidFill>
                  <a:schemeClr val="tx2"/>
                </a:solidFill>
                <a:latin typeface="Arial" panose="020B0604020202020204" pitchFamily="34" charset="0"/>
              </a:rPr>
              <a:t>local languages will be employed as languages of teaching and learning in the first years of basic education, providing a smooth transition to the acquisition of Timor-Leste’s official languages, </a:t>
            </a:r>
            <a:r>
              <a:rPr lang="en-AU" sz="3800" b="0" dirty="0" smtClean="0">
                <a:latin typeface="Arial" panose="020B0604020202020204" pitchFamily="34" charset="0"/>
              </a:rPr>
              <a:t>in accordance with the recommendations of the mother tongue-based multilingual education policy for Timor-Leste (</a:t>
            </a:r>
            <a:r>
              <a:rPr lang="en-AU" sz="4000" b="0" dirty="0" smtClean="0"/>
              <a:t>TLSDP, 2011, 16)</a:t>
            </a:r>
            <a:r>
              <a:rPr lang="en-AU" sz="3800" b="0" dirty="0" smtClean="0">
                <a:latin typeface="Arial" panose="020B0604020202020204" pitchFamily="34" charset="0"/>
              </a:rPr>
              <a:t>.</a:t>
            </a:r>
          </a:p>
          <a:p>
            <a:pPr>
              <a:lnSpc>
                <a:spcPct val="120000"/>
              </a:lnSpc>
            </a:pPr>
            <a:endParaRPr lang="en-AU" dirty="0"/>
          </a:p>
        </p:txBody>
      </p:sp>
      <p:sp>
        <p:nvSpPr>
          <p:cNvPr id="4" name="Slide Number Placeholder 3"/>
          <p:cNvSpPr>
            <a:spLocks noGrp="1"/>
          </p:cNvSpPr>
          <p:nvPr>
            <p:ph type="sldNum" sz="quarter" idx="12"/>
          </p:nvPr>
        </p:nvSpPr>
        <p:spPr/>
        <p:txBody>
          <a:bodyPr/>
          <a:lstStyle/>
          <a:p>
            <a:fld id="{C5245DAC-0ECD-4C0E-BE56-8074BF23DD10}" type="slidenum">
              <a:rPr lang="en-AU" smtClean="0"/>
              <a:pPr/>
              <a:t>11</a:t>
            </a:fld>
            <a:endParaRPr lang="en-AU"/>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707088" cy="1371600"/>
          </a:xfrm>
        </p:spPr>
        <p:txBody>
          <a:bodyPr>
            <a:noAutofit/>
          </a:bodyPr>
          <a:lstStyle/>
          <a:p>
            <a:r>
              <a:rPr lang="en-AU" sz="2800" b="1" dirty="0">
                <a:latin typeface="Arial" panose="020B0604020202020204" pitchFamily="34" charset="0"/>
                <a:ea typeface="+mn-ea"/>
                <a:cs typeface="+mn-cs"/>
              </a:rPr>
              <a:t>2011-2030: The Timor-Leste Strategic Development Plan (ii)</a:t>
            </a:r>
          </a:p>
        </p:txBody>
      </p:sp>
      <p:sp>
        <p:nvSpPr>
          <p:cNvPr id="3" name="Content Placeholder 2"/>
          <p:cNvSpPr>
            <a:spLocks noGrp="1"/>
          </p:cNvSpPr>
          <p:nvPr>
            <p:ph idx="1"/>
          </p:nvPr>
        </p:nvSpPr>
        <p:spPr>
          <a:xfrm>
            <a:off x="457200" y="1772816"/>
            <a:ext cx="8229600" cy="4896544"/>
          </a:xfrm>
        </p:spPr>
        <p:txBody>
          <a:bodyPr>
            <a:normAutofit fontScale="85000" lnSpcReduction="20000"/>
          </a:bodyPr>
          <a:lstStyle/>
          <a:p>
            <a:pPr>
              <a:lnSpc>
                <a:spcPct val="120000"/>
              </a:lnSpc>
              <a:buNone/>
            </a:pPr>
            <a:r>
              <a:rPr lang="en-AU" sz="3600" b="0" dirty="0" smtClean="0">
                <a:latin typeface="Arial" panose="020B0604020202020204" pitchFamily="34" charset="0"/>
              </a:rPr>
              <a:t>Given the diversity of national and local languages in Timor-Leste, </a:t>
            </a:r>
            <a:r>
              <a:rPr lang="en-AU" sz="3600" b="0" dirty="0" smtClean="0">
                <a:solidFill>
                  <a:schemeClr val="tx2"/>
                </a:solidFill>
                <a:latin typeface="Arial" panose="020B0604020202020204" pitchFamily="34" charset="0"/>
              </a:rPr>
              <a:t>the National Education Commission has initiated studies on mother tongue-based multilingual education for Timor-Leste. </a:t>
            </a:r>
            <a:r>
              <a:rPr lang="en-AU" sz="3600" b="0" dirty="0" smtClean="0">
                <a:latin typeface="Arial" panose="020B0604020202020204" pitchFamily="34" charset="0"/>
              </a:rPr>
              <a:t>These studies aim to ensure that children are not disadvantaged and that all have equal access to an education, </a:t>
            </a:r>
            <a:r>
              <a:rPr lang="en-AU" sz="3600" b="0" dirty="0" smtClean="0">
                <a:solidFill>
                  <a:schemeClr val="tx2"/>
                </a:solidFill>
                <a:latin typeface="Arial" panose="020B0604020202020204" pitchFamily="34" charset="0"/>
              </a:rPr>
              <a:t>providing a smooth initial transition to the acquisition of Timor-Leste’s official languages</a:t>
            </a:r>
            <a:r>
              <a:rPr lang="en-AU" sz="3600" b="0" dirty="0" smtClean="0">
                <a:solidFill>
                  <a:srgbClr val="FFFF00"/>
                </a:solidFill>
                <a:latin typeface="Arial" panose="020B0604020202020204" pitchFamily="34" charset="0"/>
              </a:rPr>
              <a:t> </a:t>
            </a:r>
            <a:r>
              <a:rPr lang="en-AU" sz="3600" b="0" dirty="0" smtClean="0"/>
              <a:t>(TLSDP, 2011, 25).</a:t>
            </a:r>
            <a:endParaRPr lang="en-AU" sz="3600" b="0" dirty="0" smtClean="0">
              <a:solidFill>
                <a:srgbClr val="FFFF00"/>
              </a:solidFill>
              <a:latin typeface="Arial" panose="020B0604020202020204" pitchFamily="34" charset="0"/>
            </a:endParaRPr>
          </a:p>
          <a:p>
            <a:pPr>
              <a:lnSpc>
                <a:spcPct val="170000"/>
              </a:lnSpc>
            </a:pPr>
            <a:endParaRPr lang="en-AU" sz="3400" dirty="0"/>
          </a:p>
        </p:txBody>
      </p:sp>
      <p:sp>
        <p:nvSpPr>
          <p:cNvPr id="4" name="Slide Number Placeholder 3"/>
          <p:cNvSpPr>
            <a:spLocks noGrp="1"/>
          </p:cNvSpPr>
          <p:nvPr>
            <p:ph type="sldNum" sz="quarter" idx="12"/>
          </p:nvPr>
        </p:nvSpPr>
        <p:spPr/>
        <p:txBody>
          <a:bodyPr/>
          <a:lstStyle/>
          <a:p>
            <a:fld id="{C5245DAC-0ECD-4C0E-BE56-8074BF23DD10}" type="slidenum">
              <a:rPr lang="en-AU" smtClean="0"/>
              <a:pPr/>
              <a:t>12</a:t>
            </a:fld>
            <a:endParaRPr lang="en-A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AU" sz="2800" b="1" dirty="0">
                <a:latin typeface="Arial" panose="020B0604020202020204" pitchFamily="34" charset="0"/>
                <a:ea typeface="+mn-ea"/>
                <a:cs typeface="+mn-cs"/>
              </a:rPr>
              <a:t>2011 Mother tongue-based multilingual education for Timor-Leste (MTB-MLE)</a:t>
            </a:r>
          </a:p>
        </p:txBody>
      </p:sp>
      <p:pic>
        <p:nvPicPr>
          <p:cNvPr id="6" name="Picture 2"/>
          <p:cNvPicPr>
            <a:picLocks noGrp="1" noChangeAspect="1" noChangeArrowheads="1"/>
          </p:cNvPicPr>
          <p:nvPr>
            <p:ph idx="1"/>
          </p:nvPr>
        </p:nvPicPr>
        <p:blipFill>
          <a:blip r:embed="rId3" cstate="print"/>
          <a:stretch>
            <a:fillRect/>
          </a:stretch>
        </p:blipFill>
        <p:spPr bwMode="auto">
          <a:xfrm>
            <a:off x="2646177" y="1752600"/>
            <a:ext cx="3242045" cy="4373563"/>
          </a:xfrm>
          <a:prstGeom prst="rect">
            <a:avLst/>
          </a:prstGeom>
          <a:noFill/>
          <a:ln>
            <a:noFill/>
          </a:ln>
        </p:spPr>
      </p:pic>
      <p:sp>
        <p:nvSpPr>
          <p:cNvPr id="4" name="Slide Number Placeholder 3"/>
          <p:cNvSpPr>
            <a:spLocks noGrp="1"/>
          </p:cNvSpPr>
          <p:nvPr>
            <p:ph type="sldNum" sz="quarter" idx="12"/>
          </p:nvPr>
        </p:nvSpPr>
        <p:spPr/>
        <p:txBody>
          <a:bodyPr/>
          <a:lstStyle/>
          <a:p>
            <a:fld id="{C5245DAC-0ECD-4C0E-BE56-8074BF23DD10}" type="slidenum">
              <a:rPr lang="en-AU" smtClean="0"/>
              <a:pPr/>
              <a:t>13</a:t>
            </a:fld>
            <a:endParaRPr lang="en-AU"/>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b="1" dirty="0" smtClean="0">
                <a:latin typeface="Arial" panose="020B0604020202020204" pitchFamily="34" charset="0"/>
              </a:rPr>
              <a:t>MTB-MLE recommendations (</a:t>
            </a:r>
            <a:r>
              <a:rPr lang="en-AU" b="1" dirty="0" err="1" smtClean="0">
                <a:latin typeface="Arial" panose="020B0604020202020204" pitchFamily="34" charset="0"/>
              </a:rPr>
              <a:t>i</a:t>
            </a:r>
            <a:r>
              <a:rPr lang="en-AU" b="1" dirty="0" smtClean="0">
                <a:latin typeface="Arial" panose="020B0604020202020204" pitchFamily="34" charset="0"/>
              </a:rPr>
              <a:t>)</a:t>
            </a:r>
            <a:endParaRPr lang="en-AU" b="1" dirty="0">
              <a:latin typeface="Arial" panose="020B0604020202020204" pitchFamily="34" charset="0"/>
            </a:endParaRPr>
          </a:p>
        </p:txBody>
      </p:sp>
      <p:sp>
        <p:nvSpPr>
          <p:cNvPr id="3" name="Content Placeholder 2"/>
          <p:cNvSpPr>
            <a:spLocks noGrp="1"/>
          </p:cNvSpPr>
          <p:nvPr>
            <p:ph idx="1"/>
          </p:nvPr>
        </p:nvSpPr>
        <p:spPr>
          <a:xfrm>
            <a:off x="457200" y="1628800"/>
            <a:ext cx="8229600" cy="4896544"/>
          </a:xfrm>
        </p:spPr>
        <p:txBody>
          <a:bodyPr>
            <a:normAutofit lnSpcReduction="10000"/>
          </a:bodyPr>
          <a:lstStyle/>
          <a:p>
            <a:pPr marL="514350" indent="-514350">
              <a:buFont typeface="Wingdings" pitchFamily="2" charset="2"/>
              <a:buChar char="Ø"/>
            </a:pPr>
            <a:r>
              <a:rPr lang="en-AU" sz="2800" b="0" dirty="0" smtClean="0">
                <a:solidFill>
                  <a:schemeClr val="tx2"/>
                </a:solidFill>
                <a:latin typeface="Arial" panose="020B0604020202020204" pitchFamily="34" charset="0"/>
              </a:rPr>
              <a:t>L1s: </a:t>
            </a:r>
            <a:r>
              <a:rPr lang="en-AU" sz="2800" b="0" dirty="0" smtClean="0">
                <a:latin typeface="Arial" panose="020B0604020202020204" pitchFamily="34" charset="0"/>
              </a:rPr>
              <a:t>The national languages are LOIs from pre-primary education to end Grade 3 and taught as subjects from Grade 4</a:t>
            </a:r>
            <a:r>
              <a:rPr lang="en-AU" sz="2800" b="0" dirty="0" smtClean="0">
                <a:solidFill>
                  <a:schemeClr val="tx2"/>
                </a:solidFill>
                <a:latin typeface="Arial" panose="020B0604020202020204" pitchFamily="34" charset="0"/>
              </a:rPr>
              <a:t>. In some schools Tetum is L1.</a:t>
            </a:r>
          </a:p>
          <a:p>
            <a:pPr marL="514350" indent="-514350">
              <a:buFont typeface="Wingdings" pitchFamily="2" charset="2"/>
              <a:buChar char="Ø"/>
            </a:pPr>
            <a:r>
              <a:rPr lang="en-AU" sz="2800" b="0" dirty="0" smtClean="0">
                <a:solidFill>
                  <a:schemeClr val="tx2"/>
                </a:solidFill>
                <a:latin typeface="Arial" panose="020B0604020202020204" pitchFamily="34" charset="0"/>
              </a:rPr>
              <a:t>L2: </a:t>
            </a:r>
            <a:r>
              <a:rPr lang="en-AU" sz="2800" b="0" dirty="0" smtClean="0">
                <a:latin typeface="Arial" panose="020B0604020202020204" pitchFamily="34" charset="0"/>
              </a:rPr>
              <a:t>Tetum used orally by teachers in pre-primary schools; introduced bilingually with L1 and as a subject in Grades 2 and 3; and taught until the end of basic education. </a:t>
            </a:r>
          </a:p>
          <a:p>
            <a:pPr marL="514350" indent="-514350">
              <a:buFont typeface="Wingdings" pitchFamily="2" charset="2"/>
              <a:buChar char="Ø"/>
            </a:pPr>
            <a:r>
              <a:rPr lang="en-AU" sz="2800" b="0" dirty="0" smtClean="0">
                <a:solidFill>
                  <a:schemeClr val="tx2"/>
                </a:solidFill>
                <a:latin typeface="Arial" panose="020B0604020202020204" pitchFamily="34" charset="0"/>
              </a:rPr>
              <a:t>L3: </a:t>
            </a:r>
            <a:r>
              <a:rPr lang="en-AU" sz="2800" b="0" dirty="0" smtClean="0">
                <a:latin typeface="Arial" panose="020B0604020202020204" pitchFamily="34" charset="0"/>
              </a:rPr>
              <a:t>Portuguese introduced in Grade 4 bilingually with L1 and L2 and taught until Grade 9.</a:t>
            </a:r>
          </a:p>
          <a:p>
            <a:pPr>
              <a:buNone/>
            </a:pPr>
            <a:endParaRPr lang="en-AU" sz="2400"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C5245DAC-0ECD-4C0E-BE56-8074BF23DD10}" type="slidenum">
              <a:rPr lang="en-AU" smtClean="0"/>
              <a:pPr/>
              <a:t>14</a:t>
            </a:fld>
            <a:endParaRPr lang="en-AU"/>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smtClean="0">
                <a:latin typeface="Arial" panose="020B0604020202020204" pitchFamily="34" charset="0"/>
              </a:rPr>
              <a:t>MTB-MLE recommendations (ii)</a:t>
            </a:r>
            <a:endParaRPr lang="en-AU" b="1" dirty="0"/>
          </a:p>
        </p:txBody>
      </p:sp>
      <p:sp>
        <p:nvSpPr>
          <p:cNvPr id="3" name="Content Placeholder 2"/>
          <p:cNvSpPr>
            <a:spLocks noGrp="1"/>
          </p:cNvSpPr>
          <p:nvPr>
            <p:ph idx="1"/>
          </p:nvPr>
        </p:nvSpPr>
        <p:spPr>
          <a:xfrm>
            <a:off x="457200" y="1752600"/>
            <a:ext cx="8147248" cy="4772744"/>
          </a:xfrm>
        </p:spPr>
        <p:txBody>
          <a:bodyPr>
            <a:normAutofit lnSpcReduction="10000"/>
          </a:bodyPr>
          <a:lstStyle/>
          <a:p>
            <a:pPr marL="514350" indent="-514350">
              <a:buFont typeface="Wingdings" pitchFamily="2" charset="2"/>
              <a:buChar char="Ø"/>
            </a:pPr>
            <a:r>
              <a:rPr lang="en-AU" sz="3600" b="0" dirty="0" smtClean="0">
                <a:solidFill>
                  <a:schemeClr val="tx2"/>
                </a:solidFill>
                <a:latin typeface="Arial" panose="020B0604020202020204" pitchFamily="34" charset="0"/>
              </a:rPr>
              <a:t>L4: </a:t>
            </a:r>
            <a:r>
              <a:rPr lang="en-AU" sz="3600" b="0" dirty="0" smtClean="0">
                <a:latin typeface="Arial" panose="020B0604020202020204" pitchFamily="34" charset="0"/>
              </a:rPr>
              <a:t>English taught as a foreign language from Grade 7 Grade 5 where possible).</a:t>
            </a:r>
          </a:p>
          <a:p>
            <a:pPr marL="514350" indent="-514350">
              <a:buFont typeface="Wingdings" pitchFamily="2" charset="2"/>
              <a:buChar char="Ø"/>
            </a:pPr>
            <a:r>
              <a:rPr lang="en-AU" sz="3600" b="0" dirty="0" smtClean="0">
                <a:solidFill>
                  <a:schemeClr val="tx2"/>
                </a:solidFill>
                <a:latin typeface="Arial" panose="020B0604020202020204" pitchFamily="34" charset="0"/>
              </a:rPr>
              <a:t>L5: </a:t>
            </a:r>
            <a:r>
              <a:rPr lang="en-AU" sz="3600" b="0" dirty="0" smtClean="0">
                <a:latin typeface="Arial" panose="020B0604020202020204" pitchFamily="34" charset="0"/>
              </a:rPr>
              <a:t>Indonesian taught as an elective in Grade 7.</a:t>
            </a:r>
          </a:p>
          <a:p>
            <a:pPr marL="514350" indent="-514350">
              <a:buFont typeface="Wingdings" pitchFamily="2" charset="2"/>
              <a:buChar char="Ø"/>
            </a:pPr>
            <a:r>
              <a:rPr lang="en-AU" sz="3600" b="0" dirty="0" smtClean="0">
                <a:latin typeface="Arial" panose="020B0604020202020204" pitchFamily="34" charset="0"/>
              </a:rPr>
              <a:t>At lower secondary level, Portuguese and Tetum are languages of instruction.</a:t>
            </a:r>
          </a:p>
          <a:p>
            <a:pPr marL="514350" indent="-514350">
              <a:buFont typeface="Wingdings" pitchFamily="2" charset="2"/>
              <a:buChar char="Ø"/>
            </a:pPr>
            <a:endParaRPr lang="en-AU" dirty="0" smtClean="0">
              <a:latin typeface="Arial" panose="020B0604020202020204" pitchFamily="34" charset="0"/>
            </a:endParaRPr>
          </a:p>
          <a:p>
            <a:endParaRPr lang="en-AU" dirty="0"/>
          </a:p>
        </p:txBody>
      </p:sp>
      <p:sp>
        <p:nvSpPr>
          <p:cNvPr id="4" name="Slide Number Placeholder 3"/>
          <p:cNvSpPr>
            <a:spLocks noGrp="1"/>
          </p:cNvSpPr>
          <p:nvPr>
            <p:ph type="sldNum" sz="quarter" idx="12"/>
          </p:nvPr>
        </p:nvSpPr>
        <p:spPr/>
        <p:txBody>
          <a:bodyPr/>
          <a:lstStyle/>
          <a:p>
            <a:fld id="{C5245DAC-0ECD-4C0E-BE56-8074BF23DD10}" type="slidenum">
              <a:rPr lang="en-AU" smtClean="0"/>
              <a:pPr/>
              <a:t>15</a:t>
            </a:fld>
            <a:endParaRPr lang="en-AU" dirty="0"/>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a:latin typeface="Arial" panose="020B0604020202020204" pitchFamily="34" charset="0"/>
              </a:rPr>
              <a:t>2012 Demonstration schools</a:t>
            </a:r>
          </a:p>
        </p:txBody>
      </p:sp>
      <p:sp>
        <p:nvSpPr>
          <p:cNvPr id="3" name="Content Placeholder 2"/>
          <p:cNvSpPr>
            <a:spLocks noGrp="1"/>
          </p:cNvSpPr>
          <p:nvPr>
            <p:ph idx="1"/>
          </p:nvPr>
        </p:nvSpPr>
        <p:spPr/>
        <p:txBody>
          <a:bodyPr>
            <a:normAutofit/>
          </a:bodyPr>
          <a:lstStyle/>
          <a:p>
            <a:pPr lvl="0">
              <a:buNone/>
            </a:pPr>
            <a:r>
              <a:rPr lang="en-AU" sz="4000" b="0" dirty="0" smtClean="0">
                <a:latin typeface="Arial" panose="020B0604020202020204" pitchFamily="34" charset="0"/>
              </a:rPr>
              <a:t>Introduce national languages in willing pre-primary “demonstration schools” linked to primary schools where there could be L1 teaching by Grade 3 in 2013. </a:t>
            </a:r>
          </a:p>
          <a:p>
            <a:pPr marL="514350" indent="-514350">
              <a:buNone/>
            </a:pPr>
            <a:endParaRPr lang="en-AU" dirty="0" smtClean="0">
              <a:latin typeface="Arial" panose="020B0604020202020204" pitchFamily="34" charset="0"/>
            </a:endParaRPr>
          </a:p>
          <a:p>
            <a:endParaRPr lang="en-AU" dirty="0"/>
          </a:p>
        </p:txBody>
      </p:sp>
      <p:sp>
        <p:nvSpPr>
          <p:cNvPr id="5" name="Slide Number Placeholder 4"/>
          <p:cNvSpPr>
            <a:spLocks noGrp="1"/>
          </p:cNvSpPr>
          <p:nvPr>
            <p:ph type="sldNum" sz="quarter" idx="12"/>
          </p:nvPr>
        </p:nvSpPr>
        <p:spPr/>
        <p:txBody>
          <a:bodyPr/>
          <a:lstStyle/>
          <a:p>
            <a:fld id="{C5245DAC-0ECD-4C0E-BE56-8074BF23DD10}" type="slidenum">
              <a:rPr lang="en-AU" smtClean="0"/>
              <a:pPr/>
              <a:t>16</a:t>
            </a:fld>
            <a:endParaRPr lang="en-AU"/>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5791200" cy="1191662"/>
          </a:xfrm>
        </p:spPr>
        <p:txBody>
          <a:bodyPr>
            <a:normAutofit fontScale="90000"/>
          </a:bodyPr>
          <a:lstStyle/>
          <a:p>
            <a:r>
              <a:rPr lang="en-AU" dirty="0" smtClean="0"/>
              <a:t/>
            </a:r>
            <a:br>
              <a:rPr lang="en-AU" dirty="0" smtClean="0"/>
            </a:br>
            <a:r>
              <a:rPr lang="en-AU" dirty="0" smtClean="0"/>
              <a:t/>
            </a:r>
            <a:br>
              <a:rPr lang="en-AU" dirty="0" smtClean="0"/>
            </a:br>
            <a:r>
              <a:rPr lang="en-AU" dirty="0"/>
              <a:t/>
            </a:r>
            <a:br>
              <a:rPr lang="en-AU" dirty="0"/>
            </a:br>
            <a:r>
              <a:rPr lang="en-AU" sz="4000" b="1" dirty="0" smtClean="0">
                <a:latin typeface="Arial" panose="020B0604020202020204" pitchFamily="34" charset="0"/>
              </a:rPr>
              <a:t>Teaching </a:t>
            </a:r>
            <a:r>
              <a:rPr lang="en-AU" sz="4000" b="1" dirty="0">
                <a:latin typeface="Arial" panose="020B0604020202020204" pitchFamily="34" charset="0"/>
              </a:rPr>
              <a:t>assistants</a:t>
            </a:r>
            <a:br>
              <a:rPr lang="en-AU" sz="4000" b="1" dirty="0">
                <a:latin typeface="Arial" panose="020B0604020202020204" pitchFamily="34" charset="0"/>
              </a:rPr>
            </a:br>
            <a:endParaRPr lang="en-AU" sz="4000" b="1" dirty="0">
              <a:latin typeface="Arial" panose="020B0604020202020204" pitchFamily="34" charset="0"/>
            </a:endParaRPr>
          </a:p>
        </p:txBody>
      </p:sp>
      <p:sp>
        <p:nvSpPr>
          <p:cNvPr id="3" name="Content Placeholder 2"/>
          <p:cNvSpPr>
            <a:spLocks noGrp="1"/>
          </p:cNvSpPr>
          <p:nvPr>
            <p:ph idx="1"/>
          </p:nvPr>
        </p:nvSpPr>
        <p:spPr>
          <a:xfrm>
            <a:off x="457200" y="1752600"/>
            <a:ext cx="7620000" cy="4556720"/>
          </a:xfrm>
        </p:spPr>
        <p:txBody>
          <a:bodyPr>
            <a:normAutofit/>
          </a:bodyPr>
          <a:lstStyle/>
          <a:p>
            <a:pPr>
              <a:buNone/>
            </a:pPr>
            <a:r>
              <a:rPr lang="en-AU" sz="4000" b="0" dirty="0" smtClean="0">
                <a:latin typeface="Arial" panose="020B0604020202020204" pitchFamily="34" charset="0"/>
              </a:rPr>
              <a:t>Where qualified teachers do not speak the community language, they should be supported by local teaching assistants who know the language and can help provide oral explanations to the children.</a:t>
            </a:r>
            <a:endParaRPr lang="en-AU" sz="4000" b="0" dirty="0">
              <a:latin typeface="Arial" panose="020B0604020202020204" pitchFamily="34" charset="0"/>
            </a:endParaRPr>
          </a:p>
        </p:txBody>
      </p:sp>
      <p:sp>
        <p:nvSpPr>
          <p:cNvPr id="5" name="Slide Number Placeholder 4"/>
          <p:cNvSpPr>
            <a:spLocks noGrp="1"/>
          </p:cNvSpPr>
          <p:nvPr>
            <p:ph type="sldNum" sz="quarter" idx="12"/>
          </p:nvPr>
        </p:nvSpPr>
        <p:spPr/>
        <p:txBody>
          <a:bodyPr/>
          <a:lstStyle/>
          <a:p>
            <a:fld id="{C5245DAC-0ECD-4C0E-BE56-8074BF23DD10}" type="slidenum">
              <a:rPr lang="en-AU" smtClean="0"/>
              <a:pPr/>
              <a:t>17</a:t>
            </a:fld>
            <a:endParaRPr lang="en-AU"/>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779096" cy="1371600"/>
          </a:xfrm>
        </p:spPr>
        <p:txBody>
          <a:bodyPr>
            <a:normAutofit/>
          </a:bodyPr>
          <a:lstStyle/>
          <a:p>
            <a:r>
              <a:rPr lang="en-AU" sz="2800" b="1" dirty="0">
                <a:latin typeface="Arial" panose="020B0604020202020204" pitchFamily="34" charset="0"/>
              </a:rPr>
              <a:t>Councils for the promotion of mother  </a:t>
            </a:r>
            <a:r>
              <a:rPr lang="en-AU" sz="2800" b="1" dirty="0" smtClean="0">
                <a:latin typeface="Arial" panose="020B0604020202020204" pitchFamily="34" charset="0"/>
              </a:rPr>
              <a:t>tongues and the INL</a:t>
            </a:r>
            <a:endParaRPr lang="en-AU" sz="2800" b="1" dirty="0">
              <a:latin typeface="Arial" panose="020B0604020202020204" pitchFamily="34" charset="0"/>
            </a:endParaRPr>
          </a:p>
        </p:txBody>
      </p:sp>
      <p:sp>
        <p:nvSpPr>
          <p:cNvPr id="3" name="Content Placeholder 2"/>
          <p:cNvSpPr>
            <a:spLocks noGrp="1"/>
          </p:cNvSpPr>
          <p:nvPr>
            <p:ph idx="1"/>
          </p:nvPr>
        </p:nvSpPr>
        <p:spPr/>
        <p:txBody>
          <a:bodyPr>
            <a:noAutofit/>
          </a:bodyPr>
          <a:lstStyle/>
          <a:p>
            <a:pPr>
              <a:buFont typeface="Wingdings" pitchFamily="2" charset="2"/>
              <a:buChar char="Ø"/>
            </a:pPr>
            <a:r>
              <a:rPr lang="en-AU" sz="3200" b="0" dirty="0" smtClean="0">
                <a:latin typeface="Arial" panose="020B0604020202020204" pitchFamily="34" charset="0"/>
              </a:rPr>
              <a:t>Community representatives work with linguists and teachers to develop orthographies for reading and teaching in the national languages.</a:t>
            </a:r>
          </a:p>
          <a:p>
            <a:pPr>
              <a:buFont typeface="Wingdings" pitchFamily="2" charset="2"/>
              <a:buChar char="Ø"/>
            </a:pPr>
            <a:r>
              <a:rPr lang="en-AU" sz="3200" b="0" dirty="0" smtClean="0">
                <a:latin typeface="Arial" panose="020B0604020202020204" pitchFamily="34" charset="0"/>
              </a:rPr>
              <a:t>The National Institute of Linguistics produces vernacular orthographies and other linguistic resources, e.g. dictionaries.</a:t>
            </a:r>
            <a:endParaRPr lang="en-AU" sz="3200" b="0" dirty="0"/>
          </a:p>
        </p:txBody>
      </p:sp>
      <p:sp>
        <p:nvSpPr>
          <p:cNvPr id="5" name="Slide Number Placeholder 4"/>
          <p:cNvSpPr>
            <a:spLocks noGrp="1"/>
          </p:cNvSpPr>
          <p:nvPr>
            <p:ph type="sldNum" sz="quarter" idx="12"/>
          </p:nvPr>
        </p:nvSpPr>
        <p:spPr/>
        <p:txBody>
          <a:bodyPr/>
          <a:lstStyle/>
          <a:p>
            <a:fld id="{C5245DAC-0ECD-4C0E-BE56-8074BF23DD10}" type="slidenum">
              <a:rPr lang="en-AU" smtClean="0"/>
              <a:pPr/>
              <a:t>18</a:t>
            </a:fld>
            <a:endParaRPr lang="en-AU"/>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6" name="Text Placeholder 5"/>
          <p:cNvSpPr>
            <a:spLocks noGrp="1"/>
          </p:cNvSpPr>
          <p:nvPr>
            <p:ph type="body" idx="1"/>
          </p:nvPr>
        </p:nvSpPr>
        <p:spPr/>
        <p:txBody>
          <a:bodyPr>
            <a:normAutofit fontScale="85000" lnSpcReduction="10000"/>
          </a:bodyPr>
          <a:lstStyle/>
          <a:p>
            <a:r>
              <a:rPr lang="en-AU" sz="3600" b="1" spc="-60" dirty="0">
                <a:latin typeface="Arial" panose="020B0604020202020204" pitchFamily="34" charset="0"/>
                <a:ea typeface="+mj-ea"/>
                <a:cs typeface="+mj-cs"/>
              </a:rPr>
              <a:t>ABC Documentary “East Timor: Pupils embracing mother tongue” </a:t>
            </a:r>
            <a:endParaRPr lang="en-US" sz="3600" b="1" spc="-60" dirty="0">
              <a:latin typeface="Arial" panose="020B0604020202020204" pitchFamily="34" charset="0"/>
              <a:ea typeface="+mj-ea"/>
              <a:cs typeface="+mj-cs"/>
            </a:endParaRPr>
          </a:p>
        </p:txBody>
      </p:sp>
      <p:sp>
        <p:nvSpPr>
          <p:cNvPr id="4" name="Slide Number Placeholder 3"/>
          <p:cNvSpPr>
            <a:spLocks noGrp="1"/>
          </p:cNvSpPr>
          <p:nvPr>
            <p:ph type="sldNum" sz="quarter" idx="11"/>
          </p:nvPr>
        </p:nvSpPr>
        <p:spPr/>
        <p:txBody>
          <a:bodyPr/>
          <a:lstStyle/>
          <a:p>
            <a:fld id="{C5245DAC-0ECD-4C0E-BE56-8074BF23DD10}" type="slidenum">
              <a:rPr lang="en-AU" smtClean="0"/>
              <a:pPr/>
              <a:t>2</a:t>
            </a:fld>
            <a:endParaRPr lang="en-AU"/>
          </a:p>
        </p:txBody>
      </p:sp>
      <p:pic>
        <p:nvPicPr>
          <p:cNvPr id="7" name="Common Tongue.mp4">
            <a:hlinkClick r:id="" action="ppaction://media"/>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539552" y="1474114"/>
            <a:ext cx="7776000" cy="4392000"/>
          </a:xfrm>
          <a:prstGeom prst="rect">
            <a:avLst/>
          </a:prstGeom>
        </p:spPr>
      </p:pic>
    </p:spTree>
    <p:extLst>
      <p:ext uri="{BB962C8B-B14F-4D97-AF65-F5344CB8AC3E}">
        <p14:creationId xmlns:p14="http://schemas.microsoft.com/office/powerpoint/2010/main" val="17437967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Arial" panose="020B0604020202020204" pitchFamily="34" charset="0"/>
              </a:rPr>
              <a:t>The National Constitution 2002</a:t>
            </a:r>
            <a:endParaRPr lang="en-AU" b="1" dirty="0"/>
          </a:p>
        </p:txBody>
      </p:sp>
      <p:sp>
        <p:nvSpPr>
          <p:cNvPr id="3" name="Content Placeholder 2"/>
          <p:cNvSpPr>
            <a:spLocks noGrp="1"/>
          </p:cNvSpPr>
          <p:nvPr>
            <p:ph idx="1"/>
          </p:nvPr>
        </p:nvSpPr>
        <p:spPr>
          <a:xfrm>
            <a:off x="457200" y="1772816"/>
            <a:ext cx="8229600" cy="4680520"/>
          </a:xfrm>
        </p:spPr>
        <p:txBody>
          <a:bodyPr>
            <a:normAutofit fontScale="47500" lnSpcReduction="20000"/>
          </a:bodyPr>
          <a:lstStyle/>
          <a:p>
            <a:pPr>
              <a:buFont typeface="Wingdings" pitchFamily="2" charset="2"/>
              <a:buChar char="Ø"/>
            </a:pPr>
            <a:r>
              <a:rPr lang="en-US" sz="6200" b="0" dirty="0" smtClean="0">
                <a:latin typeface="Arial" panose="020B0604020202020204" pitchFamily="34" charset="0"/>
              </a:rPr>
              <a:t>Tetum and Portuguese are co-official languages.</a:t>
            </a:r>
          </a:p>
          <a:p>
            <a:pPr>
              <a:buFont typeface="Wingdings" pitchFamily="2" charset="2"/>
              <a:buChar char="Ø"/>
            </a:pPr>
            <a:r>
              <a:rPr lang="en-US" sz="6200" b="0" dirty="0" smtClean="0">
                <a:latin typeface="Arial" panose="020B0604020202020204" pitchFamily="34" charset="0"/>
              </a:rPr>
              <a:t>Tetum and the other indigenous vernacular languages are national languages “to be protected and valued by the State”.</a:t>
            </a:r>
          </a:p>
          <a:p>
            <a:pPr>
              <a:buFont typeface="Wingdings" pitchFamily="2" charset="2"/>
              <a:buChar char="Ø"/>
            </a:pPr>
            <a:r>
              <a:rPr lang="en-US" sz="6200" b="0" dirty="0" smtClean="0">
                <a:latin typeface="Arial" panose="020B0604020202020204" pitchFamily="34" charset="0"/>
              </a:rPr>
              <a:t>Indonesian and English are “working languages in civil service side by side with official languages for as long as deemed necessary.”</a:t>
            </a:r>
          </a:p>
          <a:p>
            <a:pPr>
              <a:buFont typeface="Wingdings" pitchFamily="2" charset="2"/>
              <a:buChar char="Ø"/>
            </a:pPr>
            <a:r>
              <a:rPr lang="en-US" sz="6200" b="0" dirty="0" smtClean="0">
                <a:latin typeface="Arial" panose="020B0604020202020204" pitchFamily="34" charset="0"/>
              </a:rPr>
              <a:t>“Privileged ties” with Portuguese-speaking countries. </a:t>
            </a:r>
          </a:p>
          <a:p>
            <a:pPr>
              <a:buFont typeface="Wingdings" pitchFamily="2" charset="2"/>
              <a:buChar char="Ø"/>
            </a:pPr>
            <a:endParaRPr lang="en-US" sz="6200" dirty="0" smtClean="0">
              <a:latin typeface="Arial" panose="020B0604020202020204" pitchFamily="34" charset="0"/>
            </a:endParaRPr>
          </a:p>
          <a:p>
            <a:endParaRPr lang="en-AU" dirty="0"/>
          </a:p>
        </p:txBody>
      </p:sp>
      <p:sp>
        <p:nvSpPr>
          <p:cNvPr id="4" name="Slide Number Placeholder 3"/>
          <p:cNvSpPr>
            <a:spLocks noGrp="1"/>
          </p:cNvSpPr>
          <p:nvPr>
            <p:ph type="sldNum" sz="quarter" idx="12"/>
          </p:nvPr>
        </p:nvSpPr>
        <p:spPr/>
        <p:txBody>
          <a:bodyPr/>
          <a:lstStyle/>
          <a:p>
            <a:fld id="{C5245DAC-0ECD-4C0E-BE56-8074BF23DD10}" type="slidenum">
              <a:rPr lang="en-AU" smtClean="0"/>
              <a:pPr/>
              <a:t>3</a:t>
            </a:fld>
            <a:endParaRPr lang="en-AU"/>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style>
          <a:lnRef idx="2">
            <a:schemeClr val="dk1"/>
          </a:lnRef>
          <a:fillRef idx="1">
            <a:schemeClr val="lt1"/>
          </a:fillRef>
          <a:effectRef idx="0">
            <a:schemeClr val="dk1"/>
          </a:effectRef>
          <a:fontRef idx="minor">
            <a:schemeClr val="dk1"/>
          </a:fontRef>
        </p:style>
        <p:txBody>
          <a:bodyPr>
            <a:normAutofit/>
          </a:bodyPr>
          <a:lstStyle/>
          <a:p>
            <a:r>
              <a:rPr lang="en-AU" sz="2800" b="1" dirty="0">
                <a:solidFill>
                  <a:schemeClr val="tx2"/>
                </a:solidFill>
                <a:latin typeface="Arial" panose="020B0604020202020204" pitchFamily="34" charset="0"/>
              </a:rPr>
              <a:t>Multilingualism in Timor-Leste: </a:t>
            </a:r>
            <a:r>
              <a:rPr lang="en-AU" sz="2800" b="1" dirty="0" smtClean="0">
                <a:solidFill>
                  <a:schemeClr val="tx2"/>
                </a:solidFill>
                <a:latin typeface="Arial" panose="020B0604020202020204" pitchFamily="34" charset="0"/>
              </a:rPr>
              <a:t>  </a:t>
            </a:r>
            <a:br>
              <a:rPr lang="en-AU" sz="2800" b="1" dirty="0" smtClean="0">
                <a:solidFill>
                  <a:schemeClr val="tx2"/>
                </a:solidFill>
                <a:latin typeface="Arial" panose="020B0604020202020204" pitchFamily="34" charset="0"/>
              </a:rPr>
            </a:br>
            <a:r>
              <a:rPr lang="en-AU" sz="2800" b="1" dirty="0" smtClean="0">
                <a:solidFill>
                  <a:schemeClr val="tx2"/>
                </a:solidFill>
                <a:latin typeface="Arial" panose="020B0604020202020204" pitchFamily="34" charset="0"/>
              </a:rPr>
              <a:t>2010 census (</a:t>
            </a:r>
            <a:r>
              <a:rPr lang="en-AU" sz="2800" b="1" dirty="0" err="1" smtClean="0">
                <a:solidFill>
                  <a:schemeClr val="tx2"/>
                </a:solidFill>
                <a:latin typeface="Arial" panose="020B0604020202020204" pitchFamily="34" charset="0"/>
              </a:rPr>
              <a:t>p.XVIII</a:t>
            </a:r>
            <a:r>
              <a:rPr lang="en-AU" sz="2800" b="1" dirty="0" smtClean="0">
                <a:solidFill>
                  <a:schemeClr val="tx2"/>
                </a:solidFill>
                <a:latin typeface="Arial" panose="020B0604020202020204" pitchFamily="34" charset="0"/>
              </a:rPr>
              <a:t>)</a:t>
            </a:r>
            <a:endParaRPr lang="en-AU" sz="2800" b="1" dirty="0">
              <a:solidFill>
                <a:schemeClr val="tx2"/>
              </a:solidFill>
              <a:latin typeface="Arial" panose="020B0604020202020204" pitchFamily="34" charset="0"/>
            </a:endParaRPr>
          </a:p>
        </p:txBody>
      </p:sp>
      <p:sp>
        <p:nvSpPr>
          <p:cNvPr id="3" name="Content Placeholder 2"/>
          <p:cNvSpPr>
            <a:spLocks noGrp="1"/>
          </p:cNvSpPr>
          <p:nvPr>
            <p:ph idx="1"/>
          </p:nvPr>
        </p:nvSpPr>
        <p:spPr>
          <a:xfrm>
            <a:off x="457200" y="1628800"/>
            <a:ext cx="8291264" cy="5040560"/>
          </a:xfrm>
        </p:spPr>
        <p:txBody>
          <a:bodyPr>
            <a:normAutofit fontScale="92500" lnSpcReduction="20000"/>
          </a:bodyPr>
          <a:lstStyle/>
          <a:p>
            <a:pPr>
              <a:buFont typeface="Wingdings" pitchFamily="2" charset="2"/>
              <a:buChar char="Ø"/>
            </a:pPr>
            <a:r>
              <a:rPr lang="en-AU" sz="2800" dirty="0" smtClean="0">
                <a:solidFill>
                  <a:schemeClr val="tx2"/>
                </a:solidFill>
                <a:latin typeface="Arial" panose="020B0604020202020204" pitchFamily="34" charset="0"/>
              </a:rPr>
              <a:t>L1s: </a:t>
            </a:r>
            <a:r>
              <a:rPr lang="en-AU" sz="2800" b="0" dirty="0" smtClean="0">
                <a:latin typeface="Arial" panose="020B0604020202020204" pitchFamily="34" charset="0"/>
              </a:rPr>
              <a:t>The national languages: 32 indigenous vernaculars listed in the census.  Language ability was self-reported.</a:t>
            </a:r>
          </a:p>
          <a:p>
            <a:pPr>
              <a:buFont typeface="Wingdings" pitchFamily="2" charset="2"/>
              <a:buChar char="Ø"/>
            </a:pPr>
            <a:r>
              <a:rPr lang="en-AU" sz="2800" b="0" dirty="0" smtClean="0">
                <a:latin typeface="Arial" panose="020B0604020202020204" pitchFamily="34" charset="0"/>
              </a:rPr>
              <a:t>Some people are monolingual in L1. Many others are multilingual.</a:t>
            </a:r>
          </a:p>
          <a:p>
            <a:pPr>
              <a:buFont typeface="Wingdings" pitchFamily="2" charset="2"/>
              <a:buChar char="Ø"/>
            </a:pPr>
            <a:r>
              <a:rPr lang="en-AU" sz="2800" dirty="0" smtClean="0">
                <a:solidFill>
                  <a:schemeClr val="tx2"/>
                </a:solidFill>
                <a:latin typeface="Arial" panose="020B0604020202020204" pitchFamily="34" charset="0"/>
              </a:rPr>
              <a:t>L2/3</a:t>
            </a:r>
            <a:r>
              <a:rPr lang="en-AU" sz="2800" dirty="0" smtClean="0">
                <a:solidFill>
                  <a:srgbClr val="FF0000"/>
                </a:solidFill>
                <a:latin typeface="Arial" panose="020B0604020202020204" pitchFamily="34" charset="0"/>
              </a:rPr>
              <a:t>: </a:t>
            </a:r>
            <a:r>
              <a:rPr lang="en-AU" sz="2800" b="0" dirty="0" smtClean="0">
                <a:latin typeface="Arial" panose="020B0604020202020204" pitchFamily="34" charset="0"/>
              </a:rPr>
              <a:t>Tetum for most people (L1 for about 36%) </a:t>
            </a:r>
            <a:r>
              <a:rPr lang="en-AU" sz="2800" dirty="0" smtClean="0">
                <a:solidFill>
                  <a:srgbClr val="7030A0"/>
                </a:solidFill>
                <a:latin typeface="Arial" panose="020B0604020202020204" pitchFamily="34" charset="0"/>
              </a:rPr>
              <a:t>(*56.1%).</a:t>
            </a:r>
          </a:p>
          <a:p>
            <a:pPr>
              <a:buFont typeface="Wingdings" pitchFamily="2" charset="2"/>
              <a:buChar char="Ø"/>
            </a:pPr>
            <a:r>
              <a:rPr lang="en-AU" sz="2800" dirty="0" smtClean="0">
                <a:solidFill>
                  <a:schemeClr val="tx2"/>
                </a:solidFill>
                <a:latin typeface="Arial" panose="020B0604020202020204" pitchFamily="34" charset="0"/>
              </a:rPr>
              <a:t>L3/4: </a:t>
            </a:r>
            <a:r>
              <a:rPr lang="en-AU" sz="2800" b="0" dirty="0" smtClean="0">
                <a:latin typeface="Arial" panose="020B0604020202020204" pitchFamily="34" charset="0"/>
              </a:rPr>
              <a:t>Portuguese </a:t>
            </a:r>
            <a:r>
              <a:rPr lang="en-AU" sz="2800" dirty="0" smtClean="0">
                <a:solidFill>
                  <a:srgbClr val="7030A0"/>
                </a:solidFill>
                <a:latin typeface="Arial" panose="020B0604020202020204" pitchFamily="34" charset="0"/>
              </a:rPr>
              <a:t>(25.2%) </a:t>
            </a:r>
            <a:r>
              <a:rPr lang="en-AU" sz="2800" b="0" dirty="0" smtClean="0">
                <a:latin typeface="Arial" panose="020B0604020202020204" pitchFamily="34" charset="0"/>
              </a:rPr>
              <a:t>and/or Indonesian </a:t>
            </a:r>
            <a:r>
              <a:rPr lang="en-AU" sz="2800" dirty="0" smtClean="0">
                <a:solidFill>
                  <a:srgbClr val="7030A0"/>
                </a:solidFill>
                <a:latin typeface="Arial" panose="020B0604020202020204" pitchFamily="34" charset="0"/>
              </a:rPr>
              <a:t>(45.3%) </a:t>
            </a:r>
            <a:r>
              <a:rPr lang="en-AU" sz="2800" b="0" dirty="0" smtClean="0">
                <a:latin typeface="Arial" panose="020B0604020202020204" pitchFamily="34" charset="0"/>
              </a:rPr>
              <a:t>depending on age.</a:t>
            </a:r>
          </a:p>
          <a:p>
            <a:pPr>
              <a:buFont typeface="Wingdings" pitchFamily="2" charset="2"/>
              <a:buChar char="Ø"/>
            </a:pPr>
            <a:r>
              <a:rPr lang="en-AU" sz="2800" dirty="0" smtClean="0">
                <a:solidFill>
                  <a:schemeClr val="tx2"/>
                </a:solidFill>
                <a:latin typeface="Arial" panose="020B0604020202020204" pitchFamily="34" charset="0"/>
              </a:rPr>
              <a:t>L5: </a:t>
            </a:r>
            <a:r>
              <a:rPr lang="en-AU" sz="2800" b="0" dirty="0" smtClean="0">
                <a:latin typeface="Arial" panose="020B0604020202020204" pitchFamily="34" charset="0"/>
              </a:rPr>
              <a:t>English </a:t>
            </a:r>
            <a:r>
              <a:rPr lang="en-AU" sz="2800" dirty="0" smtClean="0">
                <a:solidFill>
                  <a:srgbClr val="7030A0"/>
                </a:solidFill>
                <a:latin typeface="Arial" panose="020B0604020202020204" pitchFamily="34" charset="0"/>
              </a:rPr>
              <a:t>(14.6%)</a:t>
            </a:r>
          </a:p>
          <a:p>
            <a:r>
              <a:rPr lang="en-US" sz="2800" b="0" dirty="0" smtClean="0">
                <a:solidFill>
                  <a:srgbClr val="7030A0"/>
                </a:solidFill>
                <a:latin typeface="Arial" panose="020B0604020202020204" pitchFamily="34" charset="0"/>
              </a:rPr>
              <a:t>*</a:t>
            </a:r>
            <a:r>
              <a:rPr lang="en-AU" sz="2800" dirty="0">
                <a:solidFill>
                  <a:srgbClr val="7030A0"/>
                </a:solidFill>
                <a:cs typeface="Times New Roman" pitchFamily="18" charset="0"/>
              </a:rPr>
              <a:t>percentage of persons 15 and over who are literate (can speak, read and write) </a:t>
            </a:r>
            <a:endParaRPr lang="en-AU" sz="2800" b="0" dirty="0" smtClean="0">
              <a:solidFill>
                <a:srgbClr val="7030A0"/>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fld id="{C5245DAC-0ECD-4C0E-BE56-8074BF23DD10}" type="slidenum">
              <a:rPr lang="en-AU" smtClean="0"/>
              <a:pPr/>
              <a:t>4</a:t>
            </a:fld>
            <a:endParaRPr lang="en-A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2800" b="1" dirty="0">
                <a:latin typeface="Arial" panose="020B0604020202020204" pitchFamily="34" charset="0"/>
                <a:ea typeface="+mn-ea"/>
                <a:cs typeface="+mn-cs"/>
              </a:rPr>
              <a:t>Under performance: The effects of long-term disadvantage</a:t>
            </a:r>
          </a:p>
        </p:txBody>
      </p:sp>
      <p:sp>
        <p:nvSpPr>
          <p:cNvPr id="3" name="Content Placeholder 2"/>
          <p:cNvSpPr>
            <a:spLocks noGrp="1"/>
          </p:cNvSpPr>
          <p:nvPr>
            <p:ph idx="1"/>
          </p:nvPr>
        </p:nvSpPr>
        <p:spPr>
          <a:xfrm>
            <a:off x="457200" y="1772816"/>
            <a:ext cx="8229600" cy="4824536"/>
          </a:xfrm>
        </p:spPr>
        <p:txBody>
          <a:bodyPr>
            <a:normAutofit fontScale="92500"/>
          </a:bodyPr>
          <a:lstStyle/>
          <a:p>
            <a:pPr>
              <a:buFont typeface="Wingdings" pitchFamily="2" charset="2"/>
              <a:buChar char="Ø"/>
            </a:pPr>
            <a:r>
              <a:rPr lang="en-AU" sz="3200" dirty="0" smtClean="0">
                <a:solidFill>
                  <a:schemeClr val="tx2"/>
                </a:solidFill>
                <a:latin typeface="Arial" panose="020B0604020202020204" pitchFamily="34" charset="0"/>
              </a:rPr>
              <a:t>2002</a:t>
            </a:r>
            <a:r>
              <a:rPr lang="en-AU" sz="3200" b="0" dirty="0" smtClean="0">
                <a:solidFill>
                  <a:schemeClr val="tx2"/>
                </a:solidFill>
                <a:latin typeface="Arial" panose="020B0604020202020204" pitchFamily="34" charset="0"/>
              </a:rPr>
              <a:t>: </a:t>
            </a:r>
            <a:r>
              <a:rPr lang="en-AU" sz="3200" b="0" dirty="0" smtClean="0">
                <a:latin typeface="Arial" panose="020B0604020202020204" pitchFamily="34" charset="0"/>
              </a:rPr>
              <a:t>57% of adults had little or no schooling and only 23% had a primary education. </a:t>
            </a:r>
          </a:p>
          <a:p>
            <a:pPr>
              <a:buFont typeface="Wingdings" pitchFamily="2" charset="2"/>
              <a:buChar char="Ø"/>
            </a:pPr>
            <a:r>
              <a:rPr lang="en-AU" sz="3200" dirty="0" smtClean="0">
                <a:solidFill>
                  <a:schemeClr val="tx2"/>
                </a:solidFill>
                <a:latin typeface="Arial" panose="020B0604020202020204" pitchFamily="34" charset="0"/>
              </a:rPr>
              <a:t>2010: </a:t>
            </a:r>
          </a:p>
          <a:p>
            <a:pPr>
              <a:buFont typeface="Wingdings" pitchFamily="2" charset="2"/>
              <a:buChar char="Ø"/>
            </a:pPr>
            <a:r>
              <a:rPr lang="en-AU" sz="3200" b="0" dirty="0" smtClean="0">
                <a:latin typeface="Arial" panose="020B0604020202020204" pitchFamily="34" charset="0"/>
              </a:rPr>
              <a:t>11% of children in pre-school.</a:t>
            </a:r>
          </a:p>
          <a:p>
            <a:pPr>
              <a:buFont typeface="Wingdings" pitchFamily="2" charset="2"/>
              <a:buChar char="Ø"/>
            </a:pPr>
            <a:r>
              <a:rPr lang="en-AU" sz="3200" b="0" dirty="0" smtClean="0">
                <a:latin typeface="Arial" panose="020B0604020202020204" pitchFamily="34" charset="0"/>
              </a:rPr>
              <a:t>70% net primary school enrolment.</a:t>
            </a:r>
          </a:p>
          <a:p>
            <a:pPr>
              <a:buFont typeface="Wingdings" pitchFamily="2" charset="2"/>
              <a:buChar char="Ø"/>
            </a:pPr>
            <a:r>
              <a:rPr lang="en-AU" sz="3200" b="0" dirty="0" smtClean="0">
                <a:latin typeface="Arial" panose="020B0604020202020204" pitchFamily="34" charset="0"/>
              </a:rPr>
              <a:t>30% of children not attending primary school.</a:t>
            </a:r>
          </a:p>
          <a:p>
            <a:pPr>
              <a:buFont typeface="Wingdings" pitchFamily="2" charset="2"/>
              <a:buChar char="Ø"/>
            </a:pPr>
            <a:r>
              <a:rPr lang="en-AU" sz="3200" b="0" dirty="0" smtClean="0">
                <a:latin typeface="Arial" panose="020B0604020202020204" pitchFamily="34" charset="0"/>
              </a:rPr>
              <a:t>79% mean youth literacy rate.</a:t>
            </a:r>
          </a:p>
          <a:p>
            <a:pPr>
              <a:buFont typeface="Wingdings" pitchFamily="2" charset="2"/>
              <a:buChar char="Ø"/>
            </a:pPr>
            <a:endParaRPr lang="en-AU" b="0" dirty="0" smtClean="0">
              <a:latin typeface="Arial" panose="020B0604020202020204" pitchFamily="34" charset="0"/>
            </a:endParaRPr>
          </a:p>
          <a:p>
            <a:endParaRPr lang="en-AU"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C5245DAC-0ECD-4C0E-BE56-8074BF23DD10}" type="slidenum">
              <a:rPr lang="en-AU" smtClean="0"/>
              <a:pPr/>
              <a:t>5</a:t>
            </a:fld>
            <a:endParaRPr lang="en-AU"/>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131024" cy="1620098"/>
          </a:xfrm>
        </p:spPr>
        <p:txBody>
          <a:bodyPr>
            <a:normAutofit/>
          </a:bodyPr>
          <a:lstStyle/>
          <a:p>
            <a:r>
              <a:rPr lang="en-AU" sz="3200" b="1" dirty="0">
                <a:latin typeface="Arial" panose="020B0604020202020204" pitchFamily="34" charset="0"/>
                <a:ea typeface="+mn-ea"/>
                <a:cs typeface="+mn-cs"/>
              </a:rPr>
              <a:t>Low enrolment, grade repetition and high dropout</a:t>
            </a:r>
          </a:p>
        </p:txBody>
      </p:sp>
      <p:sp>
        <p:nvSpPr>
          <p:cNvPr id="3" name="Content Placeholder 2"/>
          <p:cNvSpPr>
            <a:spLocks noGrp="1"/>
          </p:cNvSpPr>
          <p:nvPr>
            <p:ph idx="1"/>
          </p:nvPr>
        </p:nvSpPr>
        <p:spPr>
          <a:xfrm>
            <a:off x="457200" y="1916832"/>
            <a:ext cx="8229600" cy="4608512"/>
          </a:xfrm>
        </p:spPr>
        <p:txBody>
          <a:bodyPr>
            <a:noAutofit/>
          </a:bodyPr>
          <a:lstStyle/>
          <a:p>
            <a:pPr>
              <a:buFont typeface="Wingdings" pitchFamily="2" charset="2"/>
              <a:buChar char="Ø"/>
            </a:pPr>
            <a:r>
              <a:rPr lang="en-AU" sz="3600" b="0" dirty="0" smtClean="0">
                <a:latin typeface="Arial" panose="020B0604020202020204" pitchFamily="34" charset="0"/>
              </a:rPr>
              <a:t>At least 70% of students do not reach Grade 6, let alone complete primary education.</a:t>
            </a:r>
          </a:p>
          <a:p>
            <a:pPr>
              <a:buFont typeface="Wingdings" pitchFamily="2" charset="2"/>
              <a:buChar char="Ø"/>
            </a:pPr>
            <a:r>
              <a:rPr lang="en-AU" sz="3600" b="0" dirty="0" smtClean="0">
                <a:latin typeface="Arial" panose="020B0604020202020204" pitchFamily="34" charset="0"/>
              </a:rPr>
              <a:t>Most dropouts before Grade 2.</a:t>
            </a:r>
          </a:p>
          <a:p>
            <a:pPr>
              <a:buFont typeface="Wingdings" pitchFamily="2" charset="2"/>
              <a:buChar char="Ø"/>
            </a:pPr>
            <a:r>
              <a:rPr lang="en-AU" sz="3600" b="0" dirty="0" smtClean="0">
                <a:latin typeface="Arial" panose="020B0604020202020204" pitchFamily="34" charset="0"/>
              </a:rPr>
              <a:t>Grade 9 enrolments stand at less than a quarter of those in Grade 1.</a:t>
            </a:r>
          </a:p>
          <a:p>
            <a:pPr>
              <a:buNone/>
            </a:pPr>
            <a:endParaRPr lang="en-AU" sz="3600"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C5245DAC-0ECD-4C0E-BE56-8074BF23DD10}" type="slidenum">
              <a:rPr lang="en-AU" smtClean="0"/>
              <a:pPr/>
              <a:t>6</a:t>
            </a:fld>
            <a:endParaRPr lang="en-AU"/>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2400" b="1" dirty="0">
                <a:latin typeface="Arial" panose="020B0604020202020204" pitchFamily="34" charset="0"/>
                <a:ea typeface="+mn-ea"/>
                <a:cs typeface="+mn-cs"/>
              </a:rPr>
              <a:t>Language of instruction (LOI) policy shifts - submersion to transition schooling</a:t>
            </a:r>
          </a:p>
        </p:txBody>
      </p:sp>
      <p:sp>
        <p:nvSpPr>
          <p:cNvPr id="3" name="Content Placeholder 2"/>
          <p:cNvSpPr>
            <a:spLocks noGrp="1"/>
          </p:cNvSpPr>
          <p:nvPr>
            <p:ph idx="1"/>
          </p:nvPr>
        </p:nvSpPr>
        <p:spPr>
          <a:xfrm>
            <a:off x="457200" y="1628800"/>
            <a:ext cx="8363272" cy="5112568"/>
          </a:xfrm>
        </p:spPr>
        <p:txBody>
          <a:bodyPr>
            <a:normAutofit/>
          </a:bodyPr>
          <a:lstStyle/>
          <a:p>
            <a:pPr>
              <a:buFont typeface="Wingdings" pitchFamily="2" charset="2"/>
              <a:buChar char="Ø"/>
            </a:pPr>
            <a:r>
              <a:rPr lang="en-AU" sz="2800" b="0" dirty="0" smtClean="0">
                <a:solidFill>
                  <a:schemeClr val="tx2"/>
                </a:solidFill>
                <a:latin typeface="Arial" panose="020B0604020202020204" pitchFamily="34" charset="0"/>
              </a:rPr>
              <a:t>2002: </a:t>
            </a:r>
            <a:r>
              <a:rPr lang="en-AU" sz="2800" b="0" dirty="0" smtClean="0">
                <a:latin typeface="Arial" panose="020B0604020202020204" pitchFamily="34" charset="0"/>
              </a:rPr>
              <a:t>Portuguese the sole LOI.</a:t>
            </a:r>
          </a:p>
          <a:p>
            <a:pPr>
              <a:buFont typeface="Wingdings" pitchFamily="2" charset="2"/>
              <a:buChar char="Ø"/>
            </a:pPr>
            <a:r>
              <a:rPr lang="en-AU" sz="2800" b="0" dirty="0" smtClean="0">
                <a:solidFill>
                  <a:schemeClr val="tx2"/>
                </a:solidFill>
                <a:latin typeface="Arial" panose="020B0604020202020204" pitchFamily="34" charset="0"/>
              </a:rPr>
              <a:t>2004: </a:t>
            </a:r>
            <a:r>
              <a:rPr lang="en-AU" sz="2800" b="0" dirty="0" smtClean="0">
                <a:latin typeface="Arial" panose="020B0604020202020204" pitchFamily="34" charset="0"/>
              </a:rPr>
              <a:t>5 h a wk of Tetum and 3 h of Portuguese as subjects in Grades 1 and 2 to 6 h a wk of Portuguese and 2 hours a wk of Tetum by Grade 6. </a:t>
            </a:r>
          </a:p>
          <a:p>
            <a:pPr>
              <a:buFont typeface="Wingdings" pitchFamily="2" charset="2"/>
              <a:buChar char="Ø"/>
            </a:pPr>
            <a:r>
              <a:rPr lang="en-AU" sz="2800" b="0" dirty="0" smtClean="0">
                <a:latin typeface="Arial" panose="020B0604020202020204" pitchFamily="34" charset="0"/>
              </a:rPr>
              <a:t>Teachers consistently directed to prioritise Portuguese. Tetum could be used as a ‘pedagogic aide’. </a:t>
            </a:r>
          </a:p>
          <a:p>
            <a:pPr>
              <a:buFont typeface="Wingdings" pitchFamily="2" charset="2"/>
              <a:buChar char="Ø"/>
            </a:pPr>
            <a:r>
              <a:rPr lang="en-AU" sz="2800" b="0" dirty="0" smtClean="0">
                <a:solidFill>
                  <a:schemeClr val="tx2"/>
                </a:solidFill>
                <a:latin typeface="Arial" panose="020B0604020202020204" pitchFamily="34" charset="0"/>
              </a:rPr>
              <a:t>2005: </a:t>
            </a:r>
            <a:r>
              <a:rPr lang="en-AU" sz="2800" b="0" dirty="0" smtClean="0">
                <a:latin typeface="Arial" panose="020B0604020202020204" pitchFamily="34" charset="0"/>
              </a:rPr>
              <a:t>Teachers allowed to use Tetum as LOI in Grades 1 and 2.</a:t>
            </a:r>
          </a:p>
          <a:p>
            <a:pPr>
              <a:buNone/>
            </a:pPr>
            <a:endParaRPr lang="en-AU" dirty="0" smtClean="0">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C5245DAC-0ECD-4C0E-BE56-8074BF23DD10}" type="slidenum">
              <a:rPr lang="en-AU" smtClean="0"/>
              <a:pPr/>
              <a:t>7</a:t>
            </a:fld>
            <a:endParaRPr lang="en-A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6851104" cy="1371600"/>
          </a:xfrm>
        </p:spPr>
        <p:txBody>
          <a:bodyPr>
            <a:normAutofit/>
          </a:bodyPr>
          <a:lstStyle/>
          <a:p>
            <a:r>
              <a:rPr lang="en-AU" sz="2800" b="1" dirty="0" smtClean="0">
                <a:latin typeface="Arial" panose="020B0604020202020204" pitchFamily="34" charset="0"/>
                <a:ea typeface="+mn-ea"/>
                <a:cs typeface="+mn-cs"/>
              </a:rPr>
              <a:t>2006-7 </a:t>
            </a:r>
            <a:r>
              <a:rPr lang="en-AU" sz="2800" b="1" dirty="0" err="1" smtClean="0">
                <a:latin typeface="Arial" panose="020B0604020202020204" pitchFamily="34" charset="0"/>
                <a:ea typeface="+mn-ea"/>
                <a:cs typeface="+mn-cs"/>
              </a:rPr>
              <a:t>crize</a:t>
            </a:r>
            <a:r>
              <a:rPr lang="en-AU" sz="2800" b="1" dirty="0" smtClean="0">
                <a:latin typeface="Arial" panose="020B0604020202020204" pitchFamily="34" charset="0"/>
                <a:ea typeface="+mn-ea"/>
                <a:cs typeface="+mn-cs"/>
              </a:rPr>
              <a:t>. Post-</a:t>
            </a:r>
            <a:r>
              <a:rPr lang="en-AU" sz="2800" b="1" dirty="0" err="1" smtClean="0">
                <a:latin typeface="Arial" panose="020B0604020202020204" pitchFamily="34" charset="0"/>
                <a:ea typeface="+mn-ea"/>
                <a:cs typeface="+mn-cs"/>
              </a:rPr>
              <a:t>crize</a:t>
            </a:r>
            <a:r>
              <a:rPr lang="en-AU" sz="2800" b="1" dirty="0" smtClean="0">
                <a:latin typeface="Arial" panose="020B0604020202020204" pitchFamily="34" charset="0"/>
                <a:ea typeface="+mn-ea"/>
                <a:cs typeface="+mn-cs"/>
              </a:rPr>
              <a:t> policy shifts to Early-exit </a:t>
            </a:r>
            <a:r>
              <a:rPr lang="en-AU" sz="2800" b="1" dirty="0">
                <a:latin typeface="Arial" panose="020B0604020202020204" pitchFamily="34" charset="0"/>
                <a:ea typeface="+mn-ea"/>
                <a:cs typeface="+mn-cs"/>
              </a:rPr>
              <a:t>bilingual schooling</a:t>
            </a:r>
          </a:p>
        </p:txBody>
      </p:sp>
      <p:sp>
        <p:nvSpPr>
          <p:cNvPr id="3" name="Content Placeholder 2"/>
          <p:cNvSpPr>
            <a:spLocks noGrp="1"/>
          </p:cNvSpPr>
          <p:nvPr>
            <p:ph idx="1"/>
          </p:nvPr>
        </p:nvSpPr>
        <p:spPr>
          <a:xfrm>
            <a:off x="457200" y="1700808"/>
            <a:ext cx="8229600" cy="4680520"/>
          </a:xfrm>
        </p:spPr>
        <p:txBody>
          <a:bodyPr>
            <a:noAutofit/>
          </a:bodyPr>
          <a:lstStyle/>
          <a:p>
            <a:pPr>
              <a:lnSpc>
                <a:spcPct val="110000"/>
              </a:lnSpc>
              <a:buFont typeface="Wingdings" pitchFamily="2" charset="2"/>
              <a:buChar char="Ø"/>
            </a:pPr>
            <a:r>
              <a:rPr lang="en-AU" sz="3200" b="0" dirty="0" smtClean="0">
                <a:solidFill>
                  <a:schemeClr val="tx2"/>
                </a:solidFill>
                <a:latin typeface="Arial" panose="020B0604020202020204" pitchFamily="34" charset="0"/>
              </a:rPr>
              <a:t>2008: </a:t>
            </a:r>
            <a:r>
              <a:rPr lang="en-AU" sz="3200" b="0" dirty="0" smtClean="0">
                <a:latin typeface="Arial" panose="020B0604020202020204" pitchFamily="34" charset="0"/>
              </a:rPr>
              <a:t>Teachers’ language use should shift from roughly 70%Tetum and 30 % Portuguese in Grade 1 to 100% Portuguese by the end of Grade 3. </a:t>
            </a:r>
          </a:p>
          <a:p>
            <a:pPr>
              <a:lnSpc>
                <a:spcPct val="110000"/>
              </a:lnSpc>
              <a:buFont typeface="Wingdings" pitchFamily="2" charset="2"/>
              <a:buChar char="Ø"/>
            </a:pPr>
            <a:r>
              <a:rPr lang="en-AU" sz="3200" b="0" dirty="0" smtClean="0">
                <a:latin typeface="Arial" panose="020B0604020202020204" pitchFamily="34" charset="0"/>
              </a:rPr>
              <a:t>From Grade 4, Portuguese the LOI and the only written language.</a:t>
            </a:r>
          </a:p>
          <a:p>
            <a:pPr>
              <a:lnSpc>
                <a:spcPct val="110000"/>
              </a:lnSpc>
              <a:buFont typeface="Wingdings" pitchFamily="2" charset="2"/>
              <a:buChar char="Ø"/>
            </a:pPr>
            <a:r>
              <a:rPr lang="en-AU" sz="3200" b="0" dirty="0" smtClean="0">
                <a:latin typeface="Arial" panose="020B0604020202020204" pitchFamily="34" charset="0"/>
              </a:rPr>
              <a:t>Tetum to be used for oral instruction only. </a:t>
            </a:r>
            <a:endParaRPr lang="en-AU" sz="3200" b="0"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C5245DAC-0ECD-4C0E-BE56-8074BF23DD10}" type="slidenum">
              <a:rPr lang="en-AU" smtClean="0"/>
              <a:pPr/>
              <a:t>8</a:t>
            </a:fld>
            <a:endParaRPr lang="en-A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6995120" cy="1191662"/>
          </a:xfrm>
        </p:spPr>
        <p:txBody>
          <a:bodyPr>
            <a:normAutofit fontScale="90000"/>
          </a:bodyPr>
          <a:lstStyle/>
          <a:p>
            <a:r>
              <a:rPr lang="en-AU" sz="2800" b="1" dirty="0">
                <a:latin typeface="Arial" panose="020B0604020202020204" pitchFamily="34" charset="0"/>
                <a:ea typeface="+mn-ea"/>
                <a:cs typeface="+mn-cs"/>
              </a:rPr>
              <a:t>Basic Education Act </a:t>
            </a:r>
            <a:r>
              <a:rPr lang="en-AU" sz="2800" b="1" dirty="0" smtClean="0">
                <a:latin typeface="Arial" panose="020B0604020202020204" pitchFamily="34" charset="0"/>
                <a:ea typeface="+mn-ea"/>
                <a:cs typeface="+mn-cs"/>
              </a:rPr>
              <a:t>2008  (9 years compulsory, free basic education language policy goals</a:t>
            </a:r>
            <a:endParaRPr lang="en-AU" sz="2800" b="1" dirty="0">
              <a:latin typeface="Arial" panose="020B0604020202020204" pitchFamily="34" charset="0"/>
              <a:ea typeface="+mn-ea"/>
              <a:cs typeface="+mn-cs"/>
            </a:endParaRPr>
          </a:p>
        </p:txBody>
      </p:sp>
      <p:sp>
        <p:nvSpPr>
          <p:cNvPr id="3" name="Content Placeholder 2"/>
          <p:cNvSpPr>
            <a:spLocks noGrp="1"/>
          </p:cNvSpPr>
          <p:nvPr>
            <p:ph idx="1"/>
          </p:nvPr>
        </p:nvSpPr>
        <p:spPr>
          <a:xfrm>
            <a:off x="457200" y="1916832"/>
            <a:ext cx="7620000" cy="4680520"/>
          </a:xfrm>
        </p:spPr>
        <p:txBody>
          <a:bodyPr>
            <a:normAutofit/>
          </a:bodyPr>
          <a:lstStyle/>
          <a:p>
            <a:pPr marL="457200" lvl="0" indent="-457200">
              <a:buFont typeface="Wingdings" panose="05000000000000000000" pitchFamily="2" charset="2"/>
              <a:buChar char="Ø"/>
            </a:pPr>
            <a:r>
              <a:rPr lang="en-AU" sz="3600" b="0" dirty="0" smtClean="0"/>
              <a:t>Guarantee mastery of Tetum </a:t>
            </a:r>
            <a:r>
              <a:rPr lang="en-AU" sz="3600" u="sng" dirty="0" smtClean="0">
                <a:solidFill>
                  <a:schemeClr val="tx2"/>
                </a:solidFill>
              </a:rPr>
              <a:t>and</a:t>
            </a:r>
            <a:r>
              <a:rPr lang="en-AU" sz="3600" u="sng" dirty="0" smtClean="0"/>
              <a:t> </a:t>
            </a:r>
            <a:r>
              <a:rPr lang="en-AU" sz="3600" b="0" dirty="0" smtClean="0"/>
              <a:t>Portuguese.</a:t>
            </a:r>
          </a:p>
          <a:p>
            <a:pPr marL="457200" lvl="0" indent="-457200">
              <a:buFont typeface="Wingdings" panose="05000000000000000000" pitchFamily="2" charset="2"/>
              <a:buChar char="Ø"/>
            </a:pPr>
            <a:r>
              <a:rPr lang="en-AU" sz="3600" b="0" dirty="0" smtClean="0"/>
              <a:t>First foreign language, English - to be taught from Grade 5.</a:t>
            </a:r>
          </a:p>
          <a:p>
            <a:pPr marL="457200" lvl="0" indent="-457200">
              <a:buFont typeface="Wingdings" panose="05000000000000000000" pitchFamily="2" charset="2"/>
              <a:buChar char="Ø"/>
            </a:pPr>
            <a:r>
              <a:rPr lang="en-AU" sz="3600" b="0" dirty="0" smtClean="0"/>
              <a:t>Develop knowledge and appreciation of the official </a:t>
            </a:r>
            <a:r>
              <a:rPr lang="en-AU" sz="3600" u="sng" dirty="0" smtClean="0">
                <a:solidFill>
                  <a:schemeClr val="tx2"/>
                </a:solidFill>
              </a:rPr>
              <a:t>and </a:t>
            </a:r>
            <a:r>
              <a:rPr lang="en-AU" sz="3600" b="0" dirty="0" smtClean="0"/>
              <a:t>national languages.</a:t>
            </a:r>
          </a:p>
          <a:p>
            <a:pPr marL="342900" lvl="0" indent="-342900">
              <a:buFont typeface="Wingdings" panose="05000000000000000000" pitchFamily="2" charset="2"/>
              <a:buChar char="Ø"/>
            </a:pPr>
            <a:endParaRPr lang="en-AU" dirty="0" smtClean="0"/>
          </a:p>
          <a:p>
            <a:pPr lvl="0"/>
            <a:endParaRPr lang="en-AU" dirty="0" smtClean="0"/>
          </a:p>
          <a:p>
            <a:pPr lvl="0"/>
            <a:endParaRPr lang="en-AU" dirty="0" smtClean="0"/>
          </a:p>
          <a:p>
            <a:pPr lvl="0"/>
            <a:endParaRPr lang="en-AU" dirty="0" smtClean="0"/>
          </a:p>
          <a:p>
            <a:pPr lvl="0"/>
            <a:endParaRPr lang="en-AU" dirty="0" smtClean="0"/>
          </a:p>
          <a:p>
            <a:pPr lvl="0"/>
            <a:endParaRPr lang="en-AU" dirty="0" smtClean="0"/>
          </a:p>
          <a:p>
            <a:pPr lvl="0"/>
            <a:endParaRPr lang="en-AU" dirty="0" smtClean="0"/>
          </a:p>
          <a:p>
            <a:pPr lvl="0"/>
            <a:endParaRPr lang="en-AU" dirty="0" smtClean="0"/>
          </a:p>
          <a:p>
            <a:endParaRPr lang="en-AU" dirty="0"/>
          </a:p>
        </p:txBody>
      </p:sp>
      <p:sp>
        <p:nvSpPr>
          <p:cNvPr id="6" name="Slide Number Placeholder 5"/>
          <p:cNvSpPr>
            <a:spLocks noGrp="1"/>
          </p:cNvSpPr>
          <p:nvPr>
            <p:ph type="sldNum" sz="quarter" idx="12"/>
          </p:nvPr>
        </p:nvSpPr>
        <p:spPr/>
        <p:txBody>
          <a:bodyPr/>
          <a:lstStyle/>
          <a:p>
            <a:fld id="{C5245DAC-0ECD-4C0E-BE56-8074BF23DD10}" type="slidenum">
              <a:rPr lang="en-AU" smtClean="0"/>
              <a:pPr/>
              <a:t>9</a:t>
            </a:fld>
            <a:endParaRPr lang="en-AU"/>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2294</TotalTime>
  <Words>1156</Words>
  <Application>Microsoft Office PowerPoint</Application>
  <PresentationFormat>On-screen Show (4:3)</PresentationFormat>
  <Paragraphs>113</Paragraphs>
  <Slides>18</Slides>
  <Notes>18</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Essential</vt:lpstr>
      <vt:lpstr>Mother-tongue based multilingual Education in East Timor: THE LANGUAGE POLICY BACKGROUND  KERRY TAYLOR-Leech, griffith university</vt:lpstr>
      <vt:lpstr>PowerPoint Presentation</vt:lpstr>
      <vt:lpstr>The National Constitution 2002</vt:lpstr>
      <vt:lpstr>Multilingualism in Timor-Leste:    2010 census (p.XVIII)</vt:lpstr>
      <vt:lpstr>Under performance: The effects of long-term disadvantage</vt:lpstr>
      <vt:lpstr>Low enrolment, grade repetition and high dropout</vt:lpstr>
      <vt:lpstr>Language of instruction (LOI) policy shifts - submersion to transition schooling</vt:lpstr>
      <vt:lpstr>2006-7 crize. Post-crize policy shifts to Early-exit bilingual schooling</vt:lpstr>
      <vt:lpstr>Basic Education Act 2008  (9 years compulsory, free basic education language policy goals</vt:lpstr>
      <vt:lpstr>2011 Basic education curriculum reform document</vt:lpstr>
      <vt:lpstr>2011-2030: The Timor-Leste Strategic Development Plan (i)</vt:lpstr>
      <vt:lpstr>2011-2030: The Timor-Leste Strategic Development Plan (ii)</vt:lpstr>
      <vt:lpstr>2011 Mother tongue-based multilingual education for Timor-Leste (MTB-MLE)</vt:lpstr>
      <vt:lpstr>MTB-MLE recommendations (i)</vt:lpstr>
      <vt:lpstr>MTB-MLE recommendations (ii)</vt:lpstr>
      <vt:lpstr>2012 Demonstration schools</vt:lpstr>
      <vt:lpstr>   Teaching assistants </vt:lpstr>
      <vt:lpstr>Councils for the promotion of mother  tongues and the INL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Mother tongue based multilingual education (MTB-MLE): A new direction for Timor-Leste</dc:title>
  <dc:creator>Kerry Taylor-Leech</dc:creator>
  <cp:lastModifiedBy>Korndorfer, Johanna</cp:lastModifiedBy>
  <cp:revision>267</cp:revision>
  <cp:lastPrinted>2014-08-04T14:46:21Z</cp:lastPrinted>
  <dcterms:created xsi:type="dcterms:W3CDTF">2011-06-10T07:04:18Z</dcterms:created>
  <dcterms:modified xsi:type="dcterms:W3CDTF">2014-09-29T11:44:28Z</dcterms:modified>
</cp:coreProperties>
</file>